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256" r:id="rId2"/>
    <p:sldId id="257" r:id="rId3"/>
    <p:sldId id="258" r:id="rId4"/>
    <p:sldId id="261" r:id="rId5"/>
    <p:sldId id="259" r:id="rId6"/>
    <p:sldId id="262" r:id="rId7"/>
    <p:sldId id="260" r:id="rId8"/>
    <p:sldId id="263" r:id="rId9"/>
    <p:sldId id="265"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296" y="-6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D65737-6F98-4912-82BC-D9D7C1CC8CE2}" type="datetimeFigureOut">
              <a:rPr lang="en-US" smtClean="0"/>
              <a:t>11/28/2021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0BF018-C0A6-499A-849A-DA4FD894C83D}" type="slidenum">
              <a:rPr lang="en-US" smtClean="0"/>
              <a:t>‹#›</a:t>
            </a:fld>
            <a:endParaRPr lang="en-US"/>
          </a:p>
        </p:txBody>
      </p:sp>
    </p:spTree>
    <p:extLst>
      <p:ext uri="{BB962C8B-B14F-4D97-AF65-F5344CB8AC3E}">
        <p14:creationId xmlns:p14="http://schemas.microsoft.com/office/powerpoint/2010/main" val="2380250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0BF018-C0A6-499A-849A-DA4FD894C83D}" type="slidenum">
              <a:rPr lang="en-US" smtClean="0"/>
              <a:t>19</a:t>
            </a:fld>
            <a:endParaRPr lang="en-US"/>
          </a:p>
        </p:txBody>
      </p:sp>
    </p:spTree>
    <p:extLst>
      <p:ext uri="{BB962C8B-B14F-4D97-AF65-F5344CB8AC3E}">
        <p14:creationId xmlns:p14="http://schemas.microsoft.com/office/powerpoint/2010/main" val="2023956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0BF018-C0A6-499A-849A-DA4FD894C83D}" type="slidenum">
              <a:rPr lang="en-US" smtClean="0"/>
              <a:t>36</a:t>
            </a:fld>
            <a:endParaRPr lang="en-US"/>
          </a:p>
        </p:txBody>
      </p:sp>
    </p:spTree>
    <p:extLst>
      <p:ext uri="{BB962C8B-B14F-4D97-AF65-F5344CB8AC3E}">
        <p14:creationId xmlns:p14="http://schemas.microsoft.com/office/powerpoint/2010/main" val="2434860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0BF018-C0A6-499A-849A-DA4FD894C83D}" type="slidenum">
              <a:rPr lang="en-US" smtClean="0"/>
              <a:t>47</a:t>
            </a:fld>
            <a:endParaRPr lang="en-US"/>
          </a:p>
        </p:txBody>
      </p:sp>
    </p:spTree>
    <p:extLst>
      <p:ext uri="{BB962C8B-B14F-4D97-AF65-F5344CB8AC3E}">
        <p14:creationId xmlns:p14="http://schemas.microsoft.com/office/powerpoint/2010/main" val="21532411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7231F974-7962-42DE-8205-4CB2B5F98CB6}" type="datetimeFigureOut">
              <a:rPr lang="en-US" smtClean="0"/>
              <a:t>11/28/2021</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052D6EA7-1530-4209-A650-544D221A59A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231F974-7962-42DE-8205-4CB2B5F98CB6}" type="datetimeFigureOut">
              <a:rPr lang="en-US" smtClean="0"/>
              <a:t>11/28/2021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52D6EA7-1530-4209-A650-544D221A59A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231F974-7962-42DE-8205-4CB2B5F98CB6}" type="datetimeFigureOut">
              <a:rPr lang="en-US" smtClean="0"/>
              <a:t>11/28/2021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52D6EA7-1530-4209-A650-544D221A59A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231F974-7962-42DE-8205-4CB2B5F98CB6}" type="datetimeFigureOut">
              <a:rPr lang="en-US" smtClean="0"/>
              <a:t>11/28/2021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52D6EA7-1530-4209-A650-544D221A59AC}" type="slidenum">
              <a:rPr lang="en-US" smtClean="0"/>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7231F974-7962-42DE-8205-4CB2B5F98CB6}" type="datetimeFigureOut">
              <a:rPr lang="en-US" smtClean="0"/>
              <a:t>11/28/2021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52D6EA7-1530-4209-A650-544D221A59AC}"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231F974-7962-42DE-8205-4CB2B5F98CB6}" type="datetimeFigureOut">
              <a:rPr lang="en-US" smtClean="0"/>
              <a:t>11/28/2021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52D6EA7-1530-4209-A650-544D221A59AC}" type="slidenum">
              <a:rPr lang="en-US" smtClean="0"/>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7231F974-7962-42DE-8205-4CB2B5F98CB6}" type="datetimeFigureOut">
              <a:rPr lang="en-US" smtClean="0"/>
              <a:t>11/28/2021</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052D6EA7-1530-4209-A650-544D221A59AC}"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7231F974-7962-42DE-8205-4CB2B5F98CB6}" type="datetimeFigureOut">
              <a:rPr lang="en-US" smtClean="0"/>
              <a:t>11/28/2021</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052D6EA7-1530-4209-A650-544D221A59AC}" type="slidenum">
              <a:rPr lang="en-US" smtClean="0"/>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7231F974-7962-42DE-8205-4CB2B5F98CB6}" type="datetimeFigureOut">
              <a:rPr lang="en-US" smtClean="0"/>
              <a:t>11/28/2021</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052D6EA7-1530-4209-A650-544D221A59A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7231F974-7962-42DE-8205-4CB2B5F98CB6}" type="datetimeFigureOut">
              <a:rPr lang="en-US" smtClean="0"/>
              <a:t>11/28/2021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52D6EA7-1530-4209-A650-544D221A59AC}"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7231F974-7962-42DE-8205-4CB2B5F98CB6}" type="datetimeFigureOut">
              <a:rPr lang="en-US" smtClean="0"/>
              <a:t>11/28/2021</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052D6EA7-1530-4209-A650-544D221A59AC}"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7231F974-7962-42DE-8205-4CB2B5F98CB6}" type="datetimeFigureOut">
              <a:rPr lang="en-US" smtClean="0"/>
              <a:t>11/28/2021</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052D6EA7-1530-4209-A650-544D221A59A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752601"/>
            <a:ext cx="7086600" cy="1981199"/>
          </a:xfrm>
        </p:spPr>
        <p:txBody>
          <a:bodyPr>
            <a:normAutofit/>
          </a:bodyPr>
          <a:lstStyle/>
          <a:p>
            <a:pPr algn="ctr"/>
            <a:r>
              <a:rPr lang="en-IN" sz="4000" dirty="0">
                <a:effectLst/>
                <a:latin typeface="Arial" pitchFamily="34" charset="0"/>
                <a:cs typeface="Arial" pitchFamily="34" charset="0"/>
              </a:rPr>
              <a:t>FLIGHT PRICE PREDICTION </a:t>
            </a:r>
            <a:r>
              <a:rPr lang="en-US" sz="4000" dirty="0">
                <a:effectLst/>
                <a:latin typeface="Arial" pitchFamily="34" charset="0"/>
                <a:cs typeface="Arial" pitchFamily="34" charset="0"/>
              </a:rPr>
              <a:t/>
            </a:r>
            <a:br>
              <a:rPr lang="en-US" sz="4000" dirty="0">
                <a:effectLst/>
                <a:latin typeface="Arial" pitchFamily="34" charset="0"/>
                <a:cs typeface="Arial" pitchFamily="34" charset="0"/>
              </a:rPr>
            </a:br>
            <a:endParaRPr lang="en-US" sz="4000" dirty="0">
              <a:latin typeface="Arial" pitchFamily="34" charset="0"/>
              <a:cs typeface="Arial" pitchFamily="34" charset="0"/>
            </a:endParaRPr>
          </a:p>
        </p:txBody>
      </p:sp>
    </p:spTree>
    <p:extLst>
      <p:ext uri="{BB962C8B-B14F-4D97-AF65-F5344CB8AC3E}">
        <p14:creationId xmlns:p14="http://schemas.microsoft.com/office/powerpoint/2010/main" val="3660149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19.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838200"/>
            <a:ext cx="8229600" cy="3544807"/>
          </a:xfrm>
          <a:prstGeom prst="rect">
            <a:avLst/>
          </a:prstGeom>
          <a:noFill/>
          <a:ln>
            <a:noFill/>
          </a:ln>
        </p:spPr>
      </p:pic>
      <p:sp>
        <p:nvSpPr>
          <p:cNvPr id="5" name="Rectangle 4"/>
          <p:cNvSpPr/>
          <p:nvPr/>
        </p:nvSpPr>
        <p:spPr>
          <a:xfrm>
            <a:off x="457200" y="4953000"/>
            <a:ext cx="8305800" cy="707886"/>
          </a:xfrm>
          <a:prstGeom prst="rect">
            <a:avLst/>
          </a:prstGeom>
        </p:spPr>
        <p:txBody>
          <a:bodyPr wrap="square">
            <a:spAutoFit/>
          </a:bodyPr>
          <a:lstStyle/>
          <a:p>
            <a:pPr algn="just"/>
            <a:r>
              <a:rPr lang="en-IN" sz="2000" dirty="0">
                <a:latin typeface="Times New Roman" pitchFamily="18" charset="0"/>
                <a:cs typeface="Times New Roman" pitchFamily="18" charset="0"/>
              </a:rPr>
              <a:t>Here in above Train dataset </a:t>
            </a:r>
            <a:r>
              <a:rPr lang="en-IN" sz="2000" b="1" dirty="0">
                <a:latin typeface="Times New Roman" pitchFamily="18" charset="0"/>
                <a:cs typeface="Times New Roman" pitchFamily="18" charset="0"/>
              </a:rPr>
              <a:t>Duration</a:t>
            </a:r>
            <a:r>
              <a:rPr lang="en-IN" sz="2000" dirty="0">
                <a:latin typeface="Times New Roman" pitchFamily="18" charset="0"/>
                <a:cs typeface="Times New Roman" pitchFamily="18" charset="0"/>
              </a:rPr>
              <a:t> column in this convert this column into hour and minute.</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531451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17.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990600"/>
            <a:ext cx="8229600" cy="3810000"/>
          </a:xfrm>
          <a:prstGeom prst="rect">
            <a:avLst/>
          </a:prstGeom>
          <a:noFill/>
          <a:ln>
            <a:noFill/>
          </a:ln>
        </p:spPr>
      </p:pic>
      <p:sp>
        <p:nvSpPr>
          <p:cNvPr id="5" name="Rectangle 4"/>
          <p:cNvSpPr/>
          <p:nvPr/>
        </p:nvSpPr>
        <p:spPr>
          <a:xfrm>
            <a:off x="685800" y="4876800"/>
            <a:ext cx="7924800" cy="707886"/>
          </a:xfrm>
          <a:prstGeom prst="rect">
            <a:avLst/>
          </a:prstGeom>
        </p:spPr>
        <p:txBody>
          <a:bodyPr wrap="square">
            <a:spAutoFit/>
          </a:bodyPr>
          <a:lstStyle/>
          <a:p>
            <a:pPr algn="just"/>
            <a:r>
              <a:rPr lang="en-IN" sz="2000" dirty="0">
                <a:latin typeface="Times New Roman" pitchFamily="18" charset="0"/>
                <a:cs typeface="Times New Roman" pitchFamily="18" charset="0"/>
              </a:rPr>
              <a:t>Here in above Train dataset </a:t>
            </a:r>
            <a:r>
              <a:rPr lang="en-IN" sz="2000" dirty="0" err="1">
                <a:latin typeface="Times New Roman" pitchFamily="18" charset="0"/>
                <a:cs typeface="Times New Roman" pitchFamily="18" charset="0"/>
              </a:rPr>
              <a:t>Journey_day</a:t>
            </a:r>
            <a:r>
              <a:rPr lang="en-IN" sz="2000" dirty="0">
                <a:latin typeface="Times New Roman" pitchFamily="18" charset="0"/>
                <a:cs typeface="Times New Roman" pitchFamily="18" charset="0"/>
              </a:rPr>
              <a:t> and </a:t>
            </a:r>
            <a:r>
              <a:rPr lang="en-IN" sz="2000" dirty="0" err="1">
                <a:latin typeface="Times New Roman" pitchFamily="18" charset="0"/>
                <a:cs typeface="Times New Roman" pitchFamily="18" charset="0"/>
              </a:rPr>
              <a:t>Journey_month</a:t>
            </a:r>
            <a:r>
              <a:rPr lang="en-IN" sz="2000" dirty="0">
                <a:latin typeface="Times New Roman" pitchFamily="18" charset="0"/>
                <a:cs typeface="Times New Roman" pitchFamily="18" charset="0"/>
              </a:rPr>
              <a:t> columns in this convert this column into hour and minute.</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308827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20.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838200"/>
            <a:ext cx="8229600" cy="3414517"/>
          </a:xfrm>
          <a:prstGeom prst="rect">
            <a:avLst/>
          </a:prstGeom>
          <a:noFill/>
          <a:ln>
            <a:noFill/>
          </a:ln>
        </p:spPr>
      </p:pic>
      <p:sp>
        <p:nvSpPr>
          <p:cNvPr id="5" name="Rectangle 4"/>
          <p:cNvSpPr/>
          <p:nvPr/>
        </p:nvSpPr>
        <p:spPr>
          <a:xfrm>
            <a:off x="381000" y="5029200"/>
            <a:ext cx="8305800" cy="400110"/>
          </a:xfrm>
          <a:prstGeom prst="rect">
            <a:avLst/>
          </a:prstGeom>
        </p:spPr>
        <p:txBody>
          <a:bodyPr wrap="square">
            <a:spAutoFit/>
          </a:bodyPr>
          <a:lstStyle/>
          <a:p>
            <a:r>
              <a:rPr lang="en-IN" sz="2000" dirty="0">
                <a:latin typeface="Times New Roman" pitchFamily="18" charset="0"/>
                <a:cs typeface="Times New Roman" pitchFamily="18" charset="0"/>
              </a:rPr>
              <a:t>After convert column in train dataset and display the table.</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243328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868362"/>
          </a:xfrm>
        </p:spPr>
        <p:txBody>
          <a:bodyPr>
            <a:noAutofit/>
          </a:bodyPr>
          <a:lstStyle/>
          <a:p>
            <a:r>
              <a:rPr lang="en-US" sz="2400" u="sng" dirty="0">
                <a:solidFill>
                  <a:schemeClr val="tx1"/>
                </a:solidFill>
                <a:latin typeface="Arial" pitchFamily="34" charset="0"/>
                <a:cs typeface="Arial" pitchFamily="34" charset="0"/>
              </a:rPr>
              <a:t/>
            </a:r>
            <a:br>
              <a:rPr lang="en-US" sz="2400" u="sng" dirty="0">
                <a:solidFill>
                  <a:schemeClr val="tx1"/>
                </a:solidFill>
                <a:latin typeface="Arial" pitchFamily="34" charset="0"/>
                <a:cs typeface="Arial" pitchFamily="34" charset="0"/>
              </a:rPr>
            </a:br>
            <a:r>
              <a:rPr lang="en-IN" sz="2400" dirty="0" smtClean="0">
                <a:solidFill>
                  <a:schemeClr val="tx1"/>
                </a:solidFill>
                <a:latin typeface="Arial" pitchFamily="34" charset="0"/>
                <a:cs typeface="Arial" pitchFamily="34" charset="0"/>
              </a:rPr>
              <a:t>Data </a:t>
            </a:r>
            <a:r>
              <a:rPr lang="en-IN" sz="2400" dirty="0" err="1" smtClean="0">
                <a:solidFill>
                  <a:schemeClr val="tx1"/>
                </a:solidFill>
                <a:latin typeface="Arial" pitchFamily="34" charset="0"/>
                <a:cs typeface="Arial" pitchFamily="34" charset="0"/>
              </a:rPr>
              <a:t>Preprocessing</a:t>
            </a:r>
            <a:r>
              <a:rPr lang="en-IN" sz="2400" dirty="0" smtClean="0">
                <a:solidFill>
                  <a:schemeClr val="tx1"/>
                </a:solidFill>
                <a:latin typeface="Arial" pitchFamily="34" charset="0"/>
                <a:cs typeface="Arial" pitchFamily="34" charset="0"/>
              </a:rPr>
              <a:t> on Test </a:t>
            </a:r>
            <a:r>
              <a:rPr lang="en-IN" sz="2400" dirty="0" err="1" smtClean="0">
                <a:solidFill>
                  <a:schemeClr val="tx1"/>
                </a:solidFill>
                <a:latin typeface="Arial" pitchFamily="34" charset="0"/>
                <a:cs typeface="Arial" pitchFamily="34" charset="0"/>
              </a:rPr>
              <a:t>DataSet</a:t>
            </a:r>
            <a:r>
              <a:rPr lang="en-IN" sz="2400" dirty="0" smtClean="0">
                <a:solidFill>
                  <a:schemeClr val="tx1"/>
                </a:solidFill>
                <a:latin typeface="Arial" pitchFamily="34" charset="0"/>
                <a:cs typeface="Arial" pitchFamily="34" charset="0"/>
              </a:rPr>
              <a:t>:</a:t>
            </a:r>
            <a:r>
              <a:rPr lang="en-US" sz="2400" dirty="0">
                <a:solidFill>
                  <a:schemeClr val="tx1"/>
                </a:solidFill>
                <a:latin typeface="Arial" pitchFamily="34" charset="0"/>
                <a:cs typeface="Arial" pitchFamily="34" charset="0"/>
              </a:rPr>
              <a:t/>
            </a:r>
            <a:br>
              <a:rPr lang="en-US" sz="2400" dirty="0">
                <a:solidFill>
                  <a:schemeClr val="tx1"/>
                </a:solidFill>
                <a:latin typeface="Arial" pitchFamily="34" charset="0"/>
                <a:cs typeface="Arial" pitchFamily="34" charset="0"/>
              </a:rPr>
            </a:br>
            <a:r>
              <a:rPr lang="en-US" sz="2400" u="sng" dirty="0">
                <a:solidFill>
                  <a:schemeClr val="tx1"/>
                </a:solidFill>
                <a:latin typeface="Arial" pitchFamily="34" charset="0"/>
                <a:cs typeface="Arial" pitchFamily="34" charset="0"/>
              </a:rPr>
              <a:t/>
            </a:r>
            <a:br>
              <a:rPr lang="en-US" sz="2400" u="sng" dirty="0">
                <a:solidFill>
                  <a:schemeClr val="tx1"/>
                </a:solidFill>
                <a:latin typeface="Arial" pitchFamily="34" charset="0"/>
                <a:cs typeface="Arial" pitchFamily="34" charset="0"/>
              </a:rPr>
            </a:br>
            <a:endParaRPr lang="en-US" sz="2400" dirty="0">
              <a:latin typeface="Arial" pitchFamily="34" charset="0"/>
              <a:cs typeface="Arial" pitchFamily="34" charset="0"/>
            </a:endParaRPr>
          </a:p>
        </p:txBody>
      </p:sp>
      <p:pic>
        <p:nvPicPr>
          <p:cNvPr id="4" name="Content Placeholder 3" descr="D:\users\Ankita\Desktop\flight screenshots\21.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8229600" cy="1792899"/>
          </a:xfrm>
          <a:prstGeom prst="rect">
            <a:avLst/>
          </a:prstGeom>
          <a:noFill/>
          <a:ln>
            <a:noFill/>
          </a:ln>
        </p:spPr>
      </p:pic>
      <p:pic>
        <p:nvPicPr>
          <p:cNvPr id="5" name="Picture 4" descr="D:\users\Ankita\Desktop\flight screenshots\22.png"/>
          <p:cNvPicPr/>
          <p:nvPr/>
        </p:nvPicPr>
        <p:blipFill>
          <a:blip r:embed="rId3">
            <a:extLst>
              <a:ext uri="{28A0092B-C50C-407E-A947-70E740481C1C}">
                <a14:useLocalDpi xmlns:a14="http://schemas.microsoft.com/office/drawing/2010/main" val="0"/>
              </a:ext>
            </a:extLst>
          </a:blip>
          <a:srcRect/>
          <a:stretch>
            <a:fillRect/>
          </a:stretch>
        </p:blipFill>
        <p:spPr bwMode="auto">
          <a:xfrm>
            <a:off x="533400" y="3276600"/>
            <a:ext cx="7391400" cy="1261110"/>
          </a:xfrm>
          <a:prstGeom prst="rect">
            <a:avLst/>
          </a:prstGeom>
          <a:noFill/>
          <a:ln>
            <a:noFill/>
          </a:ln>
        </p:spPr>
      </p:pic>
      <p:sp>
        <p:nvSpPr>
          <p:cNvPr id="6" name="Rectangle 5"/>
          <p:cNvSpPr/>
          <p:nvPr/>
        </p:nvSpPr>
        <p:spPr>
          <a:xfrm>
            <a:off x="609600" y="4724400"/>
            <a:ext cx="8077200" cy="1323439"/>
          </a:xfrm>
          <a:prstGeom prst="rect">
            <a:avLst/>
          </a:prstGeom>
        </p:spPr>
        <p:txBody>
          <a:bodyPr wrap="square">
            <a:spAutoFit/>
          </a:bodyPr>
          <a:lstStyle/>
          <a:p>
            <a:pPr algn="just"/>
            <a:r>
              <a:rPr lang="en-IN" sz="2000" dirty="0">
                <a:latin typeface="Times New Roman" pitchFamily="18" charset="0"/>
                <a:cs typeface="Times New Roman" pitchFamily="18" charset="0"/>
              </a:rPr>
              <a:t>Here in above Test dataset </a:t>
            </a:r>
            <a:r>
              <a:rPr lang="en-IN" sz="2000" dirty="0" err="1">
                <a:latin typeface="Times New Roman" pitchFamily="18" charset="0"/>
                <a:cs typeface="Times New Roman" pitchFamily="18" charset="0"/>
              </a:rPr>
              <a:t>Additional_Info</a:t>
            </a:r>
            <a:r>
              <a:rPr lang="en-IN" sz="2000" dirty="0">
                <a:latin typeface="Times New Roman" pitchFamily="18" charset="0"/>
                <a:cs typeface="Times New Roman" pitchFamily="18" charset="0"/>
              </a:rPr>
              <a:t> column replace some values name in this column.</a:t>
            </a:r>
            <a:endParaRPr lang="en-US"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Here in above Test dataset </a:t>
            </a:r>
            <a:r>
              <a:rPr lang="en-IN" sz="2000" dirty="0" err="1">
                <a:latin typeface="Times New Roman" pitchFamily="18" charset="0"/>
                <a:cs typeface="Times New Roman" pitchFamily="18" charset="0"/>
              </a:rPr>
              <a:t>Journey_day</a:t>
            </a:r>
            <a:r>
              <a:rPr lang="en-IN" sz="2000" dirty="0">
                <a:latin typeface="Times New Roman" pitchFamily="18" charset="0"/>
                <a:cs typeface="Times New Roman" pitchFamily="18" charset="0"/>
              </a:rPr>
              <a:t> and </a:t>
            </a:r>
            <a:r>
              <a:rPr lang="en-IN" sz="2000" dirty="0" err="1">
                <a:latin typeface="Times New Roman" pitchFamily="18" charset="0"/>
                <a:cs typeface="Times New Roman" pitchFamily="18" charset="0"/>
              </a:rPr>
              <a:t>Journey_month</a:t>
            </a:r>
            <a:r>
              <a:rPr lang="en-IN" sz="2000" dirty="0">
                <a:latin typeface="Times New Roman" pitchFamily="18" charset="0"/>
                <a:cs typeface="Times New Roman" pitchFamily="18" charset="0"/>
              </a:rPr>
              <a:t> columns in this convert this column into hour and </a:t>
            </a:r>
            <a:r>
              <a:rPr lang="en-IN" sz="2000" dirty="0" smtClean="0">
                <a:latin typeface="Times New Roman" pitchFamily="18" charset="0"/>
                <a:cs typeface="Times New Roman" pitchFamily="18" charset="0"/>
              </a:rPr>
              <a:t>minute.</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570577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23.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6705600" cy="2133600"/>
          </a:xfrm>
          <a:prstGeom prst="rect">
            <a:avLst/>
          </a:prstGeom>
          <a:noFill/>
          <a:ln>
            <a:noFill/>
          </a:ln>
        </p:spPr>
      </p:pic>
      <p:sp>
        <p:nvSpPr>
          <p:cNvPr id="5" name="Rectangle 4"/>
          <p:cNvSpPr/>
          <p:nvPr/>
        </p:nvSpPr>
        <p:spPr>
          <a:xfrm>
            <a:off x="858466" y="4141857"/>
            <a:ext cx="7086600" cy="707886"/>
          </a:xfrm>
          <a:prstGeom prst="rect">
            <a:avLst/>
          </a:prstGeom>
        </p:spPr>
        <p:txBody>
          <a:bodyPr wrap="square">
            <a:spAutoFit/>
          </a:bodyPr>
          <a:lstStyle/>
          <a:p>
            <a:r>
              <a:rPr lang="en-IN" sz="2000" dirty="0" smtClean="0">
                <a:latin typeface="Times New Roman" pitchFamily="18" charset="0"/>
                <a:cs typeface="Times New Roman" pitchFamily="18" charset="0"/>
              </a:rPr>
              <a:t>Here </a:t>
            </a:r>
            <a:r>
              <a:rPr lang="en-IN" sz="2000" dirty="0">
                <a:latin typeface="Times New Roman" pitchFamily="18" charset="0"/>
                <a:cs typeface="Times New Roman" pitchFamily="18" charset="0"/>
              </a:rPr>
              <a:t>in above Test dataset </a:t>
            </a:r>
            <a:r>
              <a:rPr lang="en-IN" sz="2000" dirty="0" err="1">
                <a:latin typeface="Times New Roman" pitchFamily="18" charset="0"/>
                <a:cs typeface="Times New Roman" pitchFamily="18" charset="0"/>
              </a:rPr>
              <a:t>Arrival_Time</a:t>
            </a:r>
            <a:r>
              <a:rPr lang="en-IN" sz="2000" dirty="0">
                <a:latin typeface="Times New Roman" pitchFamily="18" charset="0"/>
                <a:cs typeface="Times New Roman" pitchFamily="18" charset="0"/>
              </a:rPr>
              <a:t> column in this convert this column into hour and minute.</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384407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24.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990600"/>
            <a:ext cx="8229600" cy="2819400"/>
          </a:xfrm>
          <a:prstGeom prst="rect">
            <a:avLst/>
          </a:prstGeom>
          <a:noFill/>
          <a:ln>
            <a:noFill/>
          </a:ln>
        </p:spPr>
      </p:pic>
      <p:sp>
        <p:nvSpPr>
          <p:cNvPr id="5" name="Rectangle 4"/>
          <p:cNvSpPr/>
          <p:nvPr/>
        </p:nvSpPr>
        <p:spPr>
          <a:xfrm>
            <a:off x="685800" y="4343400"/>
            <a:ext cx="7848600" cy="707886"/>
          </a:xfrm>
          <a:prstGeom prst="rect">
            <a:avLst/>
          </a:prstGeom>
        </p:spPr>
        <p:txBody>
          <a:bodyPr wrap="square">
            <a:spAutoFit/>
          </a:bodyPr>
          <a:lstStyle/>
          <a:p>
            <a:pPr algn="just"/>
            <a:r>
              <a:rPr lang="en-IN" sz="2000" dirty="0">
                <a:latin typeface="Times New Roman" pitchFamily="18" charset="0"/>
                <a:cs typeface="Times New Roman" pitchFamily="18" charset="0"/>
              </a:rPr>
              <a:t>Here in above Train dataset </a:t>
            </a:r>
            <a:r>
              <a:rPr lang="en-IN" sz="2000" b="1" dirty="0">
                <a:latin typeface="Times New Roman" pitchFamily="18" charset="0"/>
                <a:cs typeface="Times New Roman" pitchFamily="18" charset="0"/>
              </a:rPr>
              <a:t>Duration</a:t>
            </a:r>
            <a:r>
              <a:rPr lang="en-IN" sz="2000" dirty="0">
                <a:latin typeface="Times New Roman" pitchFamily="18" charset="0"/>
                <a:cs typeface="Times New Roman" pitchFamily="18" charset="0"/>
              </a:rPr>
              <a:t> c </a:t>
            </a:r>
            <a:r>
              <a:rPr lang="en-IN" sz="2000" dirty="0" err="1">
                <a:latin typeface="Times New Roman" pitchFamily="18" charset="0"/>
                <a:cs typeface="Times New Roman" pitchFamily="18" charset="0"/>
              </a:rPr>
              <a:t>olumn</a:t>
            </a:r>
            <a:r>
              <a:rPr lang="en-IN" sz="2000" dirty="0">
                <a:latin typeface="Times New Roman" pitchFamily="18" charset="0"/>
                <a:cs typeface="Times New Roman" pitchFamily="18" charset="0"/>
              </a:rPr>
              <a:t> in this convert this column into hour and minute.</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054802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25.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762000"/>
            <a:ext cx="6401129" cy="1397072"/>
          </a:xfrm>
          <a:prstGeom prst="rect">
            <a:avLst/>
          </a:prstGeom>
          <a:noFill/>
          <a:ln>
            <a:noFill/>
          </a:ln>
        </p:spPr>
      </p:pic>
      <p:pic>
        <p:nvPicPr>
          <p:cNvPr id="5" name="Picture 4" descr="D:\users\Ankita\Desktop\flight screenshots\3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983" y="2422203"/>
            <a:ext cx="7086600" cy="2570798"/>
          </a:xfrm>
          <a:prstGeom prst="rect">
            <a:avLst/>
          </a:prstGeom>
          <a:noFill/>
          <a:ln>
            <a:noFill/>
          </a:ln>
        </p:spPr>
      </p:pic>
      <p:sp>
        <p:nvSpPr>
          <p:cNvPr id="6" name="Rectangle 5"/>
          <p:cNvSpPr/>
          <p:nvPr/>
        </p:nvSpPr>
        <p:spPr>
          <a:xfrm>
            <a:off x="666344" y="5410200"/>
            <a:ext cx="7563255" cy="400110"/>
          </a:xfrm>
          <a:prstGeom prst="rect">
            <a:avLst/>
          </a:prstGeom>
        </p:spPr>
        <p:txBody>
          <a:bodyPr wrap="square">
            <a:spAutoFit/>
          </a:bodyPr>
          <a:lstStyle/>
          <a:p>
            <a:r>
              <a:rPr lang="en-IN" sz="2000" dirty="0">
                <a:latin typeface="Times New Roman" pitchFamily="18" charset="0"/>
                <a:cs typeface="Times New Roman" pitchFamily="18" charset="0"/>
              </a:rPr>
              <a:t>After convert column in test dataset and display the table.</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4140582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09600"/>
            <a:ext cx="8229600" cy="5397691"/>
          </a:xfrm>
        </p:spPr>
        <p:txBody>
          <a:bodyPr/>
          <a:lstStyle/>
          <a:p>
            <a:pPr marL="0" indent="0">
              <a:buNone/>
            </a:pPr>
            <a:r>
              <a:rPr lang="en-US" sz="2400" b="1" u="sng" dirty="0" smtClean="0">
                <a:latin typeface="Arial" pitchFamily="34" charset="0"/>
                <a:cs typeface="Arial" pitchFamily="34" charset="0"/>
              </a:rPr>
              <a:t>4. </a:t>
            </a:r>
            <a:r>
              <a:rPr lang="en-US" sz="2400" b="1" u="sng" dirty="0">
                <a:latin typeface="Arial" pitchFamily="34" charset="0"/>
                <a:cs typeface="Arial" pitchFamily="34" charset="0"/>
              </a:rPr>
              <a:t>EDA</a:t>
            </a:r>
            <a:r>
              <a:rPr lang="en-US" sz="2400" b="1" u="sng" dirty="0" smtClean="0">
                <a:latin typeface="Arial" pitchFamily="34" charset="0"/>
                <a:cs typeface="Arial" pitchFamily="34" charset="0"/>
              </a:rPr>
              <a:t>:</a:t>
            </a:r>
          </a:p>
          <a:p>
            <a:pPr marL="0" indent="0">
              <a:buNone/>
            </a:pPr>
            <a:endParaRPr lang="en-US" sz="2400" b="1" u="sng" dirty="0">
              <a:latin typeface="Arial" pitchFamily="34" charset="0"/>
              <a:cs typeface="Arial" pitchFamily="34" charset="0"/>
            </a:endParaRPr>
          </a:p>
          <a:p>
            <a:pPr marL="0" indent="0">
              <a:buNone/>
            </a:pPr>
            <a:r>
              <a:rPr lang="en-US" sz="2000" b="1" dirty="0" err="1" smtClean="0">
                <a:latin typeface="Times New Roman" pitchFamily="18" charset="0"/>
                <a:cs typeface="Times New Roman" pitchFamily="18" charset="0"/>
              </a:rPr>
              <a:t>Univarient</a:t>
            </a:r>
            <a:r>
              <a:rPr lang="en-US" sz="2000" b="1" dirty="0" smtClean="0">
                <a:latin typeface="Times New Roman" pitchFamily="18" charset="0"/>
                <a:cs typeface="Times New Roman" pitchFamily="18" charset="0"/>
              </a:rPr>
              <a:t>  Analysis of Train Dataset:</a:t>
            </a:r>
            <a:endParaRPr lang="en-US" sz="2000" b="1" dirty="0">
              <a:latin typeface="Times New Roman" pitchFamily="18" charset="0"/>
              <a:cs typeface="Times New Roman" pitchFamily="18" charset="0"/>
            </a:endParaRPr>
          </a:p>
          <a:p>
            <a:endParaRPr lang="en-US" dirty="0"/>
          </a:p>
        </p:txBody>
      </p:sp>
      <p:pic>
        <p:nvPicPr>
          <p:cNvPr id="4" name="Picture 3" descr="D:\users\Ankita\Desktop\flight screenshots\38.png"/>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63310"/>
            <a:ext cx="3505200" cy="2332490"/>
          </a:xfrm>
          <a:prstGeom prst="rect">
            <a:avLst/>
          </a:prstGeom>
          <a:noFill/>
          <a:ln>
            <a:noFill/>
          </a:ln>
        </p:spPr>
      </p:pic>
      <p:pic>
        <p:nvPicPr>
          <p:cNvPr id="5" name="Picture 4" descr="D:\users\Ankita\Desktop\flight screenshots\39.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2141139"/>
            <a:ext cx="3429000" cy="2279650"/>
          </a:xfrm>
          <a:prstGeom prst="rect">
            <a:avLst/>
          </a:prstGeom>
          <a:noFill/>
          <a:ln>
            <a:noFill/>
          </a:ln>
        </p:spPr>
      </p:pic>
      <p:sp>
        <p:nvSpPr>
          <p:cNvPr id="6" name="Rectangle 1"/>
          <p:cNvSpPr>
            <a:spLocks noChangeArrowheads="1"/>
          </p:cNvSpPr>
          <p:nvPr/>
        </p:nvSpPr>
        <p:spPr bwMode="auto">
          <a:xfrm>
            <a:off x="838200" y="5408711"/>
            <a:ext cx="762000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rgbClr val="36394D"/>
                </a:solidFill>
                <a:effectLst/>
                <a:latin typeface="Times New Roman" pitchFamily="18" charset="0"/>
                <a:ea typeface="Times New Roman" pitchFamily="18" charset="0"/>
                <a:cs typeface="Times New Roman" pitchFamily="18" charset="0"/>
              </a:rPr>
              <a:t>Univarient</a:t>
            </a:r>
            <a:r>
              <a:rPr kumimoji="0" lang="en-US" sz="2000" b="0" i="0" u="none" strike="noStrike" cap="none" normalizeH="0" baseline="0" dirty="0" smtClean="0">
                <a:ln>
                  <a:noFill/>
                </a:ln>
                <a:solidFill>
                  <a:srgbClr val="36394D"/>
                </a:solidFill>
                <a:effectLst/>
                <a:latin typeface="Times New Roman" pitchFamily="18" charset="0"/>
                <a:ea typeface="Times New Roman" pitchFamily="18" charset="0"/>
                <a:cs typeface="Times New Roman" pitchFamily="18" charset="0"/>
              </a:rPr>
              <a:t> analysis of  </a:t>
            </a:r>
            <a:r>
              <a:rPr kumimoji="0" lang="en-US" sz="20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‘Source’ and ‘Airline’ </a:t>
            </a:r>
            <a:r>
              <a:rPr kumimoji="0" lang="en-US" sz="2000" b="0" i="0" u="none" strike="noStrike" cap="none" normalizeH="0" baseline="0" dirty="0" smtClean="0">
                <a:ln>
                  <a:noFill/>
                </a:ln>
                <a:solidFill>
                  <a:srgbClr val="36394D"/>
                </a:solidFill>
                <a:effectLst/>
                <a:latin typeface="Times New Roman" pitchFamily="18" charset="0"/>
                <a:ea typeface="Times New Roman" pitchFamily="18" charset="0"/>
                <a:cs typeface="Times New Roman" pitchFamily="18" charset="0"/>
              </a:rPr>
              <a:t>column in train dataset.</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extLst>
      <p:ext uri="{BB962C8B-B14F-4D97-AF65-F5344CB8AC3E}">
        <p14:creationId xmlns:p14="http://schemas.microsoft.com/office/powerpoint/2010/main" val="2440422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41.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838200"/>
            <a:ext cx="2971800" cy="2362200"/>
          </a:xfrm>
          <a:prstGeom prst="rect">
            <a:avLst/>
          </a:prstGeom>
          <a:noFill/>
          <a:ln>
            <a:noFill/>
          </a:ln>
        </p:spPr>
      </p:pic>
      <p:pic>
        <p:nvPicPr>
          <p:cNvPr id="5" name="Picture 4" descr="D:\users\Ankita\Desktop\flight screenshots\40.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914400"/>
            <a:ext cx="3352800" cy="2057400"/>
          </a:xfrm>
          <a:prstGeom prst="rect">
            <a:avLst/>
          </a:prstGeom>
          <a:noFill/>
          <a:ln>
            <a:noFill/>
          </a:ln>
        </p:spPr>
      </p:pic>
      <p:sp>
        <p:nvSpPr>
          <p:cNvPr id="6" name="Rectangle 1"/>
          <p:cNvSpPr>
            <a:spLocks noChangeArrowheads="1"/>
          </p:cNvSpPr>
          <p:nvPr/>
        </p:nvSpPr>
        <p:spPr bwMode="auto">
          <a:xfrm>
            <a:off x="609600" y="3366701"/>
            <a:ext cx="7848600"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err="1" smtClean="0">
                <a:ln>
                  <a:noFill/>
                </a:ln>
                <a:solidFill>
                  <a:srgbClr val="36394D"/>
                </a:solidFill>
                <a:effectLst/>
                <a:latin typeface="Times New Roman" pitchFamily="18" charset="0"/>
                <a:ea typeface="Times New Roman" pitchFamily="18" charset="0"/>
                <a:cs typeface="Times New Roman" pitchFamily="18" charset="0"/>
              </a:rPr>
              <a:t>Univarient</a:t>
            </a:r>
            <a:r>
              <a:rPr kumimoji="0" lang="en-US" b="0" i="0" u="none" strike="noStrike" cap="none" normalizeH="0" baseline="0" dirty="0" smtClean="0">
                <a:ln>
                  <a:noFill/>
                </a:ln>
                <a:solidFill>
                  <a:srgbClr val="36394D"/>
                </a:solidFill>
                <a:effectLst/>
                <a:latin typeface="Times New Roman" pitchFamily="18" charset="0"/>
                <a:ea typeface="Times New Roman" pitchFamily="18" charset="0"/>
                <a:cs typeface="Times New Roman" pitchFamily="18" charset="0"/>
              </a:rPr>
              <a:t> analysis of  </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t>
            </a:r>
            <a:r>
              <a:rPr kumimoji="0" lang="en-US" b="0" i="0" u="none" strike="noStrike" cap="none" normalizeH="0" baseline="0" dirty="0" err="1" smtClean="0">
                <a:ln>
                  <a:noFill/>
                </a:ln>
                <a:solidFill>
                  <a:srgbClr val="000000"/>
                </a:solidFill>
                <a:effectLst/>
                <a:latin typeface="Times New Roman" pitchFamily="18" charset="0"/>
                <a:ea typeface="Times New Roman" pitchFamily="18" charset="0"/>
                <a:cs typeface="Times New Roman" pitchFamily="18" charset="0"/>
              </a:rPr>
              <a:t>Total_Stops</a:t>
            </a:r>
            <a:r>
              <a:rPr kumimoji="0" lang="en-US"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and ‘Destination’ </a:t>
            </a:r>
            <a:r>
              <a:rPr kumimoji="0" lang="en-US" b="0" i="0" u="none" strike="noStrike" cap="none" normalizeH="0" baseline="0" dirty="0" smtClean="0">
                <a:ln>
                  <a:noFill/>
                </a:ln>
                <a:solidFill>
                  <a:srgbClr val="36394D"/>
                </a:solidFill>
                <a:effectLst/>
                <a:latin typeface="Times New Roman" pitchFamily="18" charset="0"/>
                <a:ea typeface="Times New Roman" pitchFamily="18" charset="0"/>
                <a:cs typeface="Times New Roman" pitchFamily="18" charset="0"/>
              </a:rPr>
              <a:t>column in train dataset.</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pic>
        <p:nvPicPr>
          <p:cNvPr id="7" name="Picture 6" descr="D:\users\Ankita\Desktop\flight screenshots\44.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3962400"/>
            <a:ext cx="7086600" cy="1732280"/>
          </a:xfrm>
          <a:prstGeom prst="rect">
            <a:avLst/>
          </a:prstGeom>
          <a:noFill/>
          <a:ln>
            <a:noFill/>
          </a:ln>
        </p:spPr>
      </p:pic>
      <p:sp>
        <p:nvSpPr>
          <p:cNvPr id="8" name="Rectangle 2"/>
          <p:cNvSpPr>
            <a:spLocks noChangeArrowheads="1"/>
          </p:cNvSpPr>
          <p:nvPr/>
        </p:nvSpPr>
        <p:spPr bwMode="auto">
          <a:xfrm>
            <a:off x="563394" y="5902524"/>
            <a:ext cx="7285206"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Univarient</a:t>
            </a: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analysis of  ‘</a:t>
            </a:r>
            <a:r>
              <a:rPr kumimoji="0" lang="en-US" sz="20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Journey_day</a:t>
            </a: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and ‘</a:t>
            </a:r>
            <a:r>
              <a:rPr kumimoji="0" lang="en-US" sz="20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Journey_month</a:t>
            </a: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column in train dataset.</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extLst>
      <p:ext uri="{BB962C8B-B14F-4D97-AF65-F5344CB8AC3E}">
        <p14:creationId xmlns:p14="http://schemas.microsoft.com/office/powerpoint/2010/main" val="3082787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45.png"/>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609600"/>
            <a:ext cx="8229600" cy="2209800"/>
          </a:xfrm>
          <a:prstGeom prst="rect">
            <a:avLst/>
          </a:prstGeom>
          <a:noFill/>
          <a:ln>
            <a:noFill/>
          </a:ln>
        </p:spPr>
      </p:pic>
      <p:sp>
        <p:nvSpPr>
          <p:cNvPr id="5" name="Rectangle 1"/>
          <p:cNvSpPr>
            <a:spLocks noChangeArrowheads="1"/>
          </p:cNvSpPr>
          <p:nvPr/>
        </p:nvSpPr>
        <p:spPr bwMode="auto">
          <a:xfrm>
            <a:off x="304800" y="2971800"/>
            <a:ext cx="845820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Univarient</a:t>
            </a: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analysis of  ‘</a:t>
            </a:r>
            <a:r>
              <a:rPr kumimoji="0" lang="en-US" sz="20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Dep_hour</a:t>
            </a: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and ‘</a:t>
            </a:r>
            <a:r>
              <a:rPr kumimoji="0" lang="en-US" sz="20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Dep</a:t>
            </a: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-min’ column in train dataset.</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p>
        </p:txBody>
      </p:sp>
      <p:pic>
        <p:nvPicPr>
          <p:cNvPr id="6" name="Picture 5" descr="D:\users\Ankita\Desktop\flight screenshots\46.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 y="3733800"/>
            <a:ext cx="8077200" cy="1708150"/>
          </a:xfrm>
          <a:prstGeom prst="rect">
            <a:avLst/>
          </a:prstGeom>
          <a:noFill/>
          <a:ln>
            <a:noFill/>
          </a:ln>
        </p:spPr>
      </p:pic>
      <p:sp>
        <p:nvSpPr>
          <p:cNvPr id="7" name="Rectangle 2"/>
          <p:cNvSpPr>
            <a:spLocks noChangeArrowheads="1"/>
          </p:cNvSpPr>
          <p:nvPr/>
        </p:nvSpPr>
        <p:spPr bwMode="auto">
          <a:xfrm>
            <a:off x="304800" y="5865912"/>
            <a:ext cx="880110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Univarient</a:t>
            </a: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analysis of ‘</a:t>
            </a:r>
            <a:r>
              <a:rPr kumimoji="0" lang="en-US" sz="20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Arrival_hour</a:t>
            </a: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and ‘</a:t>
            </a:r>
            <a:r>
              <a:rPr kumimoji="0" lang="en-US" sz="20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Arrival_min</a:t>
            </a: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column in train dataset.</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extLst>
      <p:ext uri="{BB962C8B-B14F-4D97-AF65-F5344CB8AC3E}">
        <p14:creationId xmlns:p14="http://schemas.microsoft.com/office/powerpoint/2010/main" val="907482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864291"/>
          </a:xfrm>
        </p:spPr>
        <p:txBody>
          <a:bodyPr>
            <a:normAutofit/>
          </a:bodyPr>
          <a:lstStyle/>
          <a:p>
            <a:pPr marL="109728" indent="0" algn="just">
              <a:buNone/>
            </a:pPr>
            <a:r>
              <a:rPr lang="en-US" sz="2000" dirty="0">
                <a:latin typeface="Times New Roman" pitchFamily="18" charset="0"/>
                <a:cs typeface="Times New Roman" pitchFamily="18" charset="0"/>
              </a:rPr>
              <a:t>Anyone who has booked a flight ticket knows how unexpectedly the prices vary. The cheapest available ticket on a given flight gets more and less expensive over time. This usually happens as an attempt to maximize revenue based on </a:t>
            </a:r>
            <a:r>
              <a:rPr lang="en-US" sz="2000" dirty="0" smtClean="0">
                <a:latin typeface="Times New Roman" pitchFamily="18" charset="0"/>
                <a:cs typeface="Times New Roman" pitchFamily="18" charset="0"/>
              </a:rPr>
              <a:t>– </a:t>
            </a:r>
          </a:p>
          <a:p>
            <a:pPr marL="109728" indent="0" algn="just">
              <a:buNone/>
            </a:pPr>
            <a:r>
              <a:rPr lang="en-US" sz="2000" dirty="0" smtClean="0">
                <a:latin typeface="Times New Roman" pitchFamily="18" charset="0"/>
                <a:cs typeface="Times New Roman" pitchFamily="18" charset="0"/>
              </a:rPr>
              <a:t>1.Time </a:t>
            </a:r>
            <a:r>
              <a:rPr lang="en-US" sz="2000" dirty="0">
                <a:latin typeface="Times New Roman" pitchFamily="18" charset="0"/>
                <a:cs typeface="Times New Roman" pitchFamily="18" charset="0"/>
              </a:rPr>
              <a:t>of purchase patterns (making sure last-minute purchases are expensive) </a:t>
            </a:r>
            <a:endParaRPr lang="en-US" sz="2000" dirty="0" smtClean="0">
              <a:latin typeface="Times New Roman" pitchFamily="18" charset="0"/>
              <a:cs typeface="Times New Roman" pitchFamily="18" charset="0"/>
            </a:endParaRPr>
          </a:p>
          <a:p>
            <a:pPr marL="109728" indent="0" algn="just">
              <a:buNone/>
            </a:pPr>
            <a:r>
              <a:rPr lang="en-US" sz="2000" dirty="0" smtClean="0">
                <a:latin typeface="Times New Roman" pitchFamily="18" charset="0"/>
                <a:cs typeface="Times New Roman" pitchFamily="18" charset="0"/>
              </a:rPr>
              <a:t>2</a:t>
            </a:r>
            <a:r>
              <a:rPr lang="en-US" sz="2000" dirty="0">
                <a:latin typeface="Times New Roman" pitchFamily="18" charset="0"/>
                <a:cs typeface="Times New Roman" pitchFamily="18" charset="0"/>
              </a:rPr>
              <a:t>. Keeping the flight as full as they want it (raising prices on a flight which is filling up in order to reduce sales and hold back inventory for those expensive last-minute expensive purchases) So, you have to work on a project where you collect data of flight fares with other features and work to make a model to predict fares of flights</a:t>
            </a:r>
            <a:r>
              <a:rPr lang="en-US" sz="2400" dirty="0">
                <a:latin typeface="Times New Roman" pitchFamily="18" charset="0"/>
                <a:cs typeface="Times New Roman" pitchFamily="18" charset="0"/>
              </a:rPr>
              <a:t>.</a:t>
            </a:r>
          </a:p>
          <a:p>
            <a:endParaRPr lang="en-US" dirty="0"/>
          </a:p>
        </p:txBody>
      </p:sp>
      <p:sp>
        <p:nvSpPr>
          <p:cNvPr id="3" name="Title 2"/>
          <p:cNvSpPr>
            <a:spLocks noGrp="1"/>
          </p:cNvSpPr>
          <p:nvPr>
            <p:ph type="title"/>
          </p:nvPr>
        </p:nvSpPr>
        <p:spPr>
          <a:xfrm>
            <a:off x="457200" y="274638"/>
            <a:ext cx="8229600" cy="792162"/>
          </a:xfrm>
        </p:spPr>
        <p:txBody>
          <a:bodyPr>
            <a:normAutofit/>
          </a:bodyPr>
          <a:lstStyle/>
          <a:p>
            <a:r>
              <a:rPr lang="en-US" sz="2800" u="sng" dirty="0">
                <a:solidFill>
                  <a:schemeClr val="tx1"/>
                </a:solidFill>
                <a:latin typeface="Arial" pitchFamily="34" charset="0"/>
                <a:cs typeface="Arial" pitchFamily="34" charset="0"/>
              </a:rPr>
              <a:t>1. Problem Definition</a:t>
            </a:r>
            <a:r>
              <a:rPr lang="en-US" sz="2800" u="sng" dirty="0">
                <a:latin typeface="Arial" pitchFamily="34" charset="0"/>
                <a:cs typeface="Arial" pitchFamily="34" charset="0"/>
              </a:rPr>
              <a:t>:</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638815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47.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838200"/>
            <a:ext cx="7239000" cy="2667000"/>
          </a:xfrm>
          <a:prstGeom prst="rect">
            <a:avLst/>
          </a:prstGeom>
          <a:noFill/>
          <a:ln>
            <a:noFill/>
          </a:ln>
        </p:spPr>
      </p:pic>
      <p:sp>
        <p:nvSpPr>
          <p:cNvPr id="5" name="Rectangle 1"/>
          <p:cNvSpPr>
            <a:spLocks noChangeArrowheads="1"/>
          </p:cNvSpPr>
          <p:nvPr/>
        </p:nvSpPr>
        <p:spPr bwMode="auto">
          <a:xfrm>
            <a:off x="381000" y="4402351"/>
            <a:ext cx="8753272"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Univarient</a:t>
            </a: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analysis of ‘</a:t>
            </a:r>
            <a:r>
              <a:rPr kumimoji="0" lang="en-US" sz="20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Duration_hours</a:t>
            </a: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and ‘Duration-min’ column in train dataset.</a:t>
            </a:r>
            <a:r>
              <a:rPr kumimoji="0" lang="en-US" sz="2000" b="0" i="0" u="none" strike="noStrike" cap="none" normalizeH="0" baseline="0" dirty="0" smtClean="0">
                <a:ln>
                  <a:noFill/>
                </a:ln>
                <a:solidFill>
                  <a:schemeClr val="tx1"/>
                </a:solidFill>
                <a:effectLst/>
                <a:latin typeface="Arial" pitchFamily="34" charset="0"/>
                <a:cs typeface="Arial" pitchFamily="34" charset="0"/>
              </a:rPr>
              <a:t> </a:t>
            </a:r>
          </a:p>
        </p:txBody>
      </p:sp>
    </p:spTree>
    <p:extLst>
      <p:ext uri="{BB962C8B-B14F-4D97-AF65-F5344CB8AC3E}">
        <p14:creationId xmlns:p14="http://schemas.microsoft.com/office/powerpoint/2010/main" val="2927192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36.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7995061" cy="3930852"/>
          </a:xfrm>
          <a:prstGeom prst="rect">
            <a:avLst/>
          </a:prstGeom>
          <a:noFill/>
          <a:ln>
            <a:noFill/>
          </a:ln>
        </p:spPr>
      </p:pic>
      <p:sp>
        <p:nvSpPr>
          <p:cNvPr id="5" name="Rectangle 1"/>
          <p:cNvSpPr>
            <a:spLocks noChangeArrowheads="1"/>
          </p:cNvSpPr>
          <p:nvPr/>
        </p:nvSpPr>
        <p:spPr bwMode="auto">
          <a:xfrm>
            <a:off x="685800" y="5408712"/>
            <a:ext cx="830580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Here pie plot of four columns in Train dataset.</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extLst>
      <p:ext uri="{BB962C8B-B14F-4D97-AF65-F5344CB8AC3E}">
        <p14:creationId xmlns:p14="http://schemas.microsoft.com/office/powerpoint/2010/main" val="3309697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37.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685800"/>
            <a:ext cx="8229600" cy="3554158"/>
          </a:xfrm>
          <a:prstGeom prst="rect">
            <a:avLst/>
          </a:prstGeom>
          <a:noFill/>
          <a:ln>
            <a:noFill/>
          </a:ln>
        </p:spPr>
      </p:pic>
      <p:sp>
        <p:nvSpPr>
          <p:cNvPr id="5" name="Rectangle 4"/>
          <p:cNvSpPr/>
          <p:nvPr/>
        </p:nvSpPr>
        <p:spPr>
          <a:xfrm>
            <a:off x="228600" y="4876800"/>
            <a:ext cx="8305800" cy="400110"/>
          </a:xfrm>
          <a:prstGeom prst="rect">
            <a:avLst/>
          </a:prstGeom>
        </p:spPr>
        <p:txBody>
          <a:bodyPr wrap="square">
            <a:spAutoFit/>
          </a:bodyPr>
          <a:lstStyle/>
          <a:p>
            <a:r>
              <a:rPr lang="en-US" sz="2000" dirty="0">
                <a:latin typeface="Times New Roman" pitchFamily="18" charset="0"/>
                <a:cs typeface="Times New Roman" pitchFamily="18" charset="0"/>
              </a:rPr>
              <a:t>Here </a:t>
            </a:r>
            <a:r>
              <a:rPr lang="en-US" sz="2000" dirty="0" err="1">
                <a:latin typeface="Times New Roman" pitchFamily="18" charset="0"/>
                <a:cs typeface="Times New Roman" pitchFamily="18" charset="0"/>
              </a:rPr>
              <a:t>barplot</a:t>
            </a:r>
            <a:r>
              <a:rPr lang="en-US" sz="2000" dirty="0">
                <a:latin typeface="Times New Roman" pitchFamily="18" charset="0"/>
                <a:cs typeface="Times New Roman" pitchFamily="18" charset="0"/>
              </a:rPr>
              <a:t> of the columns in Train Dataset.</a:t>
            </a:r>
          </a:p>
        </p:txBody>
      </p:sp>
    </p:spTree>
    <p:extLst>
      <p:ext uri="{BB962C8B-B14F-4D97-AF65-F5344CB8AC3E}">
        <p14:creationId xmlns:p14="http://schemas.microsoft.com/office/powerpoint/2010/main" val="4044028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33.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685800"/>
            <a:ext cx="8229600" cy="2997741"/>
          </a:xfrm>
          <a:prstGeom prst="rect">
            <a:avLst/>
          </a:prstGeom>
          <a:noFill/>
          <a:ln>
            <a:noFill/>
          </a:ln>
        </p:spPr>
      </p:pic>
      <p:sp>
        <p:nvSpPr>
          <p:cNvPr id="5" name="Rectangle 4"/>
          <p:cNvSpPr/>
          <p:nvPr/>
        </p:nvSpPr>
        <p:spPr>
          <a:xfrm>
            <a:off x="609600" y="4419600"/>
            <a:ext cx="7848600" cy="1015663"/>
          </a:xfrm>
          <a:prstGeom prst="rect">
            <a:avLst/>
          </a:prstGeom>
        </p:spPr>
        <p:txBody>
          <a:bodyPr wrap="square">
            <a:spAutoFit/>
          </a:bodyPr>
          <a:lstStyle/>
          <a:p>
            <a:pPr algn="just"/>
            <a:r>
              <a:rPr lang="en-US" sz="2000" dirty="0">
                <a:latin typeface="Times New Roman" pitchFamily="18" charset="0"/>
                <a:cs typeface="Times New Roman" pitchFamily="18" charset="0"/>
              </a:rPr>
              <a:t>Here above are the plot the target variable Price with the Airline columns and above is the conclusion is Jet Airways Business flight and Jet Airways is expensive than the Indigo and other flights. </a:t>
            </a:r>
          </a:p>
        </p:txBody>
      </p:sp>
    </p:spTree>
    <p:extLst>
      <p:ext uri="{BB962C8B-B14F-4D97-AF65-F5344CB8AC3E}">
        <p14:creationId xmlns:p14="http://schemas.microsoft.com/office/powerpoint/2010/main" val="1899782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34.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762000"/>
            <a:ext cx="8229600" cy="2942082"/>
          </a:xfrm>
          <a:prstGeom prst="rect">
            <a:avLst/>
          </a:prstGeom>
          <a:noFill/>
          <a:ln>
            <a:noFill/>
          </a:ln>
        </p:spPr>
      </p:pic>
      <p:sp>
        <p:nvSpPr>
          <p:cNvPr id="5" name="Rectangle 4"/>
          <p:cNvSpPr/>
          <p:nvPr/>
        </p:nvSpPr>
        <p:spPr>
          <a:xfrm>
            <a:off x="609600" y="4419600"/>
            <a:ext cx="8153400" cy="707886"/>
          </a:xfrm>
          <a:prstGeom prst="rect">
            <a:avLst/>
          </a:prstGeom>
        </p:spPr>
        <p:txBody>
          <a:bodyPr wrap="square">
            <a:spAutoFit/>
          </a:bodyPr>
          <a:lstStyle/>
          <a:p>
            <a:pPr algn="just"/>
            <a:r>
              <a:rPr lang="en-US" sz="2000" dirty="0">
                <a:latin typeface="Times New Roman" pitchFamily="18" charset="0"/>
                <a:cs typeface="Times New Roman" pitchFamily="18" charset="0"/>
              </a:rPr>
              <a:t>Here above are the plot the target variable Price with the Source columns and above is the conclusion is Bangalore flight is expensive than the other flights. </a:t>
            </a:r>
          </a:p>
        </p:txBody>
      </p:sp>
    </p:spTree>
    <p:extLst>
      <p:ext uri="{BB962C8B-B14F-4D97-AF65-F5344CB8AC3E}">
        <p14:creationId xmlns:p14="http://schemas.microsoft.com/office/powerpoint/2010/main" val="570830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35.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990600"/>
            <a:ext cx="8229600" cy="3067535"/>
          </a:xfrm>
          <a:prstGeom prst="rect">
            <a:avLst/>
          </a:prstGeom>
          <a:noFill/>
          <a:ln>
            <a:noFill/>
          </a:ln>
        </p:spPr>
      </p:pic>
      <p:sp>
        <p:nvSpPr>
          <p:cNvPr id="5" name="Rectangle 4"/>
          <p:cNvSpPr/>
          <p:nvPr/>
        </p:nvSpPr>
        <p:spPr>
          <a:xfrm>
            <a:off x="838200" y="4419600"/>
            <a:ext cx="7696200" cy="1015663"/>
          </a:xfrm>
          <a:prstGeom prst="rect">
            <a:avLst/>
          </a:prstGeom>
        </p:spPr>
        <p:txBody>
          <a:bodyPr wrap="square">
            <a:spAutoFit/>
          </a:bodyPr>
          <a:lstStyle/>
          <a:p>
            <a:pPr algn="just"/>
            <a:r>
              <a:rPr lang="en-US" sz="2000" dirty="0">
                <a:latin typeface="Times New Roman" pitchFamily="18" charset="0"/>
                <a:cs typeface="Times New Roman" pitchFamily="18" charset="0"/>
              </a:rPr>
              <a:t>Here above are the plot the target variable Price with the </a:t>
            </a:r>
            <a:r>
              <a:rPr lang="en-US" sz="2000" dirty="0" err="1">
                <a:latin typeface="Times New Roman" pitchFamily="18" charset="0"/>
                <a:cs typeface="Times New Roman" pitchFamily="18" charset="0"/>
              </a:rPr>
              <a:t>Journey_day</a:t>
            </a:r>
            <a:r>
              <a:rPr lang="en-US" sz="2000" dirty="0">
                <a:latin typeface="Times New Roman" pitchFamily="18" charset="0"/>
                <a:cs typeface="Times New Roman" pitchFamily="18" charset="0"/>
              </a:rPr>
              <a:t> columns and above is the conclusion is day 1 flight is expensive than the other flights. </a:t>
            </a:r>
          </a:p>
        </p:txBody>
      </p:sp>
    </p:spTree>
    <p:extLst>
      <p:ext uri="{BB962C8B-B14F-4D97-AF65-F5344CB8AC3E}">
        <p14:creationId xmlns:p14="http://schemas.microsoft.com/office/powerpoint/2010/main" val="1823623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473891"/>
          </a:xfrm>
        </p:spPr>
        <p:txBody>
          <a:bodyPr/>
          <a:lstStyle/>
          <a:p>
            <a:pPr marL="109728" indent="0">
              <a:buNone/>
            </a:pPr>
            <a:r>
              <a:rPr lang="en-US" sz="2400" b="1" dirty="0" err="1">
                <a:latin typeface="Arial" pitchFamily="34" charset="0"/>
                <a:cs typeface="Arial" pitchFamily="34" charset="0"/>
              </a:rPr>
              <a:t>Univarient</a:t>
            </a:r>
            <a:r>
              <a:rPr lang="en-US" sz="2400" b="1" dirty="0">
                <a:latin typeface="Arial" pitchFamily="34" charset="0"/>
                <a:cs typeface="Arial" pitchFamily="34" charset="0"/>
              </a:rPr>
              <a:t> Analysis of Test dataset</a:t>
            </a:r>
            <a:r>
              <a:rPr lang="en-US" sz="2400" dirty="0">
                <a:latin typeface="Arial" pitchFamily="34" charset="0"/>
                <a:cs typeface="Arial" pitchFamily="34" charset="0"/>
              </a:rPr>
              <a:t>:</a:t>
            </a:r>
          </a:p>
          <a:p>
            <a:endParaRPr lang="en-US" dirty="0"/>
          </a:p>
        </p:txBody>
      </p:sp>
      <p:pic>
        <p:nvPicPr>
          <p:cNvPr id="4" name="Picture 3" descr="D:\users\Ankita\Desktop\flight screenshots\70.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447800"/>
            <a:ext cx="2696845" cy="1752600"/>
          </a:xfrm>
          <a:prstGeom prst="rect">
            <a:avLst/>
          </a:prstGeom>
          <a:noFill/>
          <a:ln>
            <a:noFill/>
          </a:ln>
        </p:spPr>
      </p:pic>
      <p:pic>
        <p:nvPicPr>
          <p:cNvPr id="5" name="Picture 4" descr="D:\users\Ankita\Desktop\flight screenshots\7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1436451"/>
            <a:ext cx="2546350" cy="1535349"/>
          </a:xfrm>
          <a:prstGeom prst="rect">
            <a:avLst/>
          </a:prstGeom>
          <a:noFill/>
          <a:ln>
            <a:noFill/>
          </a:ln>
        </p:spPr>
      </p:pic>
      <p:pic>
        <p:nvPicPr>
          <p:cNvPr id="6" name="Picture 5" descr="D:\users\Ankita\Desktop\flight screenshots\72.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3429001"/>
            <a:ext cx="2696845" cy="1752600"/>
          </a:xfrm>
          <a:prstGeom prst="rect">
            <a:avLst/>
          </a:prstGeom>
          <a:noFill/>
          <a:ln>
            <a:noFill/>
          </a:ln>
        </p:spPr>
      </p:pic>
      <p:pic>
        <p:nvPicPr>
          <p:cNvPr id="7" name="Picture 6" descr="D:\users\Ankita\Desktop\flight screenshots\73.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34205" y="3429002"/>
            <a:ext cx="2303145" cy="1752600"/>
          </a:xfrm>
          <a:prstGeom prst="rect">
            <a:avLst/>
          </a:prstGeom>
          <a:noFill/>
          <a:ln>
            <a:noFill/>
          </a:ln>
        </p:spPr>
      </p:pic>
      <p:sp>
        <p:nvSpPr>
          <p:cNvPr id="8" name="Rectangle 7"/>
          <p:cNvSpPr/>
          <p:nvPr/>
        </p:nvSpPr>
        <p:spPr>
          <a:xfrm>
            <a:off x="693906" y="5486400"/>
            <a:ext cx="7467600" cy="707886"/>
          </a:xfrm>
          <a:prstGeom prst="rect">
            <a:avLst/>
          </a:prstGeom>
        </p:spPr>
        <p:txBody>
          <a:bodyPr wrap="square">
            <a:spAutoFit/>
          </a:bodyPr>
          <a:lstStyle/>
          <a:p>
            <a:r>
              <a:rPr lang="en-US" sz="2000" dirty="0" err="1">
                <a:latin typeface="Times New Roman" pitchFamily="18" charset="0"/>
                <a:cs typeface="Times New Roman" pitchFamily="18" charset="0"/>
              </a:rPr>
              <a:t>Univarient</a:t>
            </a:r>
            <a:r>
              <a:rPr lang="en-US" sz="2000" dirty="0">
                <a:latin typeface="Times New Roman" pitchFamily="18" charset="0"/>
                <a:cs typeface="Times New Roman" pitchFamily="18" charset="0"/>
              </a:rPr>
              <a:t> analysis of ‘Destination’ and ‘</a:t>
            </a:r>
            <a:r>
              <a:rPr lang="en-US" sz="2000" dirty="0" err="1">
                <a:latin typeface="Times New Roman" pitchFamily="18" charset="0"/>
                <a:cs typeface="Times New Roman" pitchFamily="18" charset="0"/>
              </a:rPr>
              <a:t>Total_Stops</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,Source , Airline column</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983943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74.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762000"/>
            <a:ext cx="2768272" cy="1616903"/>
          </a:xfrm>
          <a:prstGeom prst="rect">
            <a:avLst/>
          </a:prstGeom>
          <a:noFill/>
          <a:ln>
            <a:noFill/>
          </a:ln>
        </p:spPr>
      </p:pic>
      <p:sp>
        <p:nvSpPr>
          <p:cNvPr id="5" name="Rectangle 4"/>
          <p:cNvSpPr/>
          <p:nvPr/>
        </p:nvSpPr>
        <p:spPr>
          <a:xfrm>
            <a:off x="838200" y="2765925"/>
            <a:ext cx="7696200" cy="400110"/>
          </a:xfrm>
          <a:prstGeom prst="rect">
            <a:avLst/>
          </a:prstGeom>
        </p:spPr>
        <p:txBody>
          <a:bodyPr wrap="square">
            <a:spAutoFit/>
          </a:bodyPr>
          <a:lstStyle/>
          <a:p>
            <a:r>
              <a:rPr lang="en-US" sz="2000" dirty="0" err="1">
                <a:latin typeface="Times New Roman" pitchFamily="18" charset="0"/>
                <a:cs typeface="Times New Roman" pitchFamily="18" charset="0"/>
              </a:rPr>
              <a:t>Univarient</a:t>
            </a:r>
            <a:r>
              <a:rPr lang="en-US" sz="2000" dirty="0">
                <a:latin typeface="Times New Roman" pitchFamily="18" charset="0"/>
                <a:cs typeface="Times New Roman" pitchFamily="18" charset="0"/>
              </a:rPr>
              <a:t> analysis of  ‘</a:t>
            </a:r>
            <a:r>
              <a:rPr lang="en-US" sz="2000" dirty="0" err="1">
                <a:latin typeface="Times New Roman" pitchFamily="18" charset="0"/>
                <a:cs typeface="Times New Roman" pitchFamily="18" charset="0"/>
              </a:rPr>
              <a:t>Additional_Info</a:t>
            </a:r>
            <a:r>
              <a:rPr lang="en-US" sz="2000" dirty="0">
                <a:latin typeface="Times New Roman" pitchFamily="18" charset="0"/>
                <a:cs typeface="Times New Roman" pitchFamily="18" charset="0"/>
              </a:rPr>
              <a:t>’ column</a:t>
            </a:r>
          </a:p>
        </p:txBody>
      </p:sp>
      <p:pic>
        <p:nvPicPr>
          <p:cNvPr id="6" name="Picture 5" descr="D:\users\Ankita\Desktop\flight screenshots\75.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733800"/>
            <a:ext cx="5731510" cy="1677035"/>
          </a:xfrm>
          <a:prstGeom prst="rect">
            <a:avLst/>
          </a:prstGeom>
          <a:noFill/>
          <a:ln>
            <a:noFill/>
          </a:ln>
        </p:spPr>
      </p:pic>
      <p:sp>
        <p:nvSpPr>
          <p:cNvPr id="7" name="Rectangle 6"/>
          <p:cNvSpPr/>
          <p:nvPr/>
        </p:nvSpPr>
        <p:spPr>
          <a:xfrm>
            <a:off x="838200" y="5715000"/>
            <a:ext cx="8077200" cy="400110"/>
          </a:xfrm>
          <a:prstGeom prst="rect">
            <a:avLst/>
          </a:prstGeom>
        </p:spPr>
        <p:txBody>
          <a:bodyPr wrap="square">
            <a:spAutoFit/>
          </a:bodyPr>
          <a:lstStyle/>
          <a:p>
            <a:r>
              <a:rPr lang="en-US" sz="2000" dirty="0" err="1">
                <a:latin typeface="Times New Roman" pitchFamily="18" charset="0"/>
                <a:cs typeface="Times New Roman" pitchFamily="18" charset="0"/>
              </a:rPr>
              <a:t>Univarient</a:t>
            </a:r>
            <a:r>
              <a:rPr lang="en-US" sz="2000" dirty="0">
                <a:latin typeface="Times New Roman" pitchFamily="18" charset="0"/>
                <a:cs typeface="Times New Roman" pitchFamily="18" charset="0"/>
              </a:rPr>
              <a:t> analysis of  ‘</a:t>
            </a:r>
            <a:r>
              <a:rPr lang="en-US" sz="2000" dirty="0" err="1">
                <a:latin typeface="Times New Roman" pitchFamily="18" charset="0"/>
                <a:cs typeface="Times New Roman" pitchFamily="18" charset="0"/>
              </a:rPr>
              <a:t>Journey_day</a:t>
            </a:r>
            <a:r>
              <a:rPr lang="en-US" sz="2000" dirty="0">
                <a:latin typeface="Times New Roman" pitchFamily="18" charset="0"/>
                <a:cs typeface="Times New Roman" pitchFamily="18" charset="0"/>
              </a:rPr>
              <a:t>’ and ‘</a:t>
            </a:r>
            <a:r>
              <a:rPr lang="en-US" sz="2000" dirty="0" err="1">
                <a:latin typeface="Times New Roman" pitchFamily="18" charset="0"/>
                <a:cs typeface="Times New Roman" pitchFamily="18" charset="0"/>
              </a:rPr>
              <a:t>Journey_month</a:t>
            </a:r>
            <a:r>
              <a:rPr lang="en-US" sz="2000" dirty="0">
                <a:latin typeface="Times New Roman" pitchFamily="18" charset="0"/>
                <a:cs typeface="Times New Roman" pitchFamily="18" charset="0"/>
              </a:rPr>
              <a:t>’ column.</a:t>
            </a:r>
          </a:p>
        </p:txBody>
      </p:sp>
    </p:spTree>
    <p:extLst>
      <p:ext uri="{BB962C8B-B14F-4D97-AF65-F5344CB8AC3E}">
        <p14:creationId xmlns:p14="http://schemas.microsoft.com/office/powerpoint/2010/main" val="3546015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76.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381000"/>
            <a:ext cx="8229600" cy="2415320"/>
          </a:xfrm>
          <a:prstGeom prst="rect">
            <a:avLst/>
          </a:prstGeom>
          <a:noFill/>
          <a:ln>
            <a:noFill/>
          </a:ln>
        </p:spPr>
      </p:pic>
      <p:sp>
        <p:nvSpPr>
          <p:cNvPr id="5" name="Rectangle 4"/>
          <p:cNvSpPr/>
          <p:nvPr/>
        </p:nvSpPr>
        <p:spPr>
          <a:xfrm>
            <a:off x="152400" y="3105835"/>
            <a:ext cx="7772400" cy="400110"/>
          </a:xfrm>
          <a:prstGeom prst="rect">
            <a:avLst/>
          </a:prstGeom>
        </p:spPr>
        <p:txBody>
          <a:bodyPr wrap="square">
            <a:spAutoFit/>
          </a:bodyPr>
          <a:lstStyle/>
          <a:p>
            <a:pPr algn="just"/>
            <a:r>
              <a:rPr lang="en-US" sz="2000" dirty="0" err="1">
                <a:latin typeface="Times New Roman" pitchFamily="18" charset="0"/>
                <a:cs typeface="Times New Roman" pitchFamily="18" charset="0"/>
              </a:rPr>
              <a:t>Univarient</a:t>
            </a:r>
            <a:r>
              <a:rPr lang="en-US" sz="2000" dirty="0">
                <a:latin typeface="Times New Roman" pitchFamily="18" charset="0"/>
                <a:cs typeface="Times New Roman" pitchFamily="18" charset="0"/>
              </a:rPr>
              <a:t> analysis of  ‘</a:t>
            </a:r>
            <a:r>
              <a:rPr lang="en-US" sz="2000" dirty="0" err="1">
                <a:latin typeface="Times New Roman" pitchFamily="18" charset="0"/>
                <a:cs typeface="Times New Roman" pitchFamily="18" charset="0"/>
              </a:rPr>
              <a:t>Dep_hour</a:t>
            </a:r>
            <a:r>
              <a:rPr lang="en-US" sz="2000" dirty="0">
                <a:latin typeface="Times New Roman" pitchFamily="18" charset="0"/>
                <a:cs typeface="Times New Roman" pitchFamily="18" charset="0"/>
              </a:rPr>
              <a:t>’ and ‘</a:t>
            </a:r>
            <a:r>
              <a:rPr lang="en-US" sz="2000" dirty="0" err="1">
                <a:latin typeface="Times New Roman" pitchFamily="18" charset="0"/>
                <a:cs typeface="Times New Roman" pitchFamily="18" charset="0"/>
              </a:rPr>
              <a:t>Dep</a:t>
            </a:r>
            <a:r>
              <a:rPr lang="en-US" sz="2000" dirty="0">
                <a:latin typeface="Times New Roman" pitchFamily="18" charset="0"/>
                <a:cs typeface="Times New Roman" pitchFamily="18" charset="0"/>
              </a:rPr>
              <a:t>-min’</a:t>
            </a:r>
          </a:p>
        </p:txBody>
      </p:sp>
      <p:pic>
        <p:nvPicPr>
          <p:cNvPr id="6" name="Picture 5" descr="D:\users\Ankita\Desktop\flight screenshots\78.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3810000"/>
            <a:ext cx="7772400" cy="1692275"/>
          </a:xfrm>
          <a:prstGeom prst="rect">
            <a:avLst/>
          </a:prstGeom>
          <a:noFill/>
          <a:ln>
            <a:noFill/>
          </a:ln>
        </p:spPr>
      </p:pic>
      <p:sp>
        <p:nvSpPr>
          <p:cNvPr id="7" name="Rectangle 6"/>
          <p:cNvSpPr/>
          <p:nvPr/>
        </p:nvSpPr>
        <p:spPr>
          <a:xfrm>
            <a:off x="228600" y="5867400"/>
            <a:ext cx="7848600" cy="400110"/>
          </a:xfrm>
          <a:prstGeom prst="rect">
            <a:avLst/>
          </a:prstGeom>
        </p:spPr>
        <p:txBody>
          <a:bodyPr wrap="square">
            <a:spAutoFit/>
          </a:bodyPr>
          <a:lstStyle/>
          <a:p>
            <a:pPr algn="just"/>
            <a:r>
              <a:rPr lang="en-US" sz="2000" dirty="0" err="1">
                <a:latin typeface="Times New Roman" pitchFamily="18" charset="0"/>
                <a:cs typeface="Times New Roman" pitchFamily="18" charset="0"/>
              </a:rPr>
              <a:t>Univarient</a:t>
            </a:r>
            <a:r>
              <a:rPr lang="en-US" sz="2000" dirty="0">
                <a:latin typeface="Times New Roman" pitchFamily="18" charset="0"/>
                <a:cs typeface="Times New Roman" pitchFamily="18" charset="0"/>
              </a:rPr>
              <a:t> analysis of ‘</a:t>
            </a:r>
            <a:r>
              <a:rPr lang="en-US" sz="2000" dirty="0" err="1">
                <a:latin typeface="Times New Roman" pitchFamily="18" charset="0"/>
                <a:cs typeface="Times New Roman" pitchFamily="18" charset="0"/>
              </a:rPr>
              <a:t>Duration_hours</a:t>
            </a:r>
            <a:r>
              <a:rPr lang="en-US" sz="2000" dirty="0">
                <a:latin typeface="Times New Roman" pitchFamily="18" charset="0"/>
                <a:cs typeface="Times New Roman" pitchFamily="18" charset="0"/>
              </a:rPr>
              <a:t>’ and ‘Duration-min’ column</a:t>
            </a:r>
          </a:p>
        </p:txBody>
      </p:sp>
    </p:spTree>
    <p:extLst>
      <p:ext uri="{BB962C8B-B14F-4D97-AF65-F5344CB8AC3E}">
        <p14:creationId xmlns:p14="http://schemas.microsoft.com/office/powerpoint/2010/main" val="3694238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68.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762000"/>
            <a:ext cx="5791200" cy="1981200"/>
          </a:xfrm>
          <a:prstGeom prst="rect">
            <a:avLst/>
          </a:prstGeom>
          <a:noFill/>
          <a:ln>
            <a:noFill/>
          </a:ln>
        </p:spPr>
      </p:pic>
      <p:sp>
        <p:nvSpPr>
          <p:cNvPr id="5" name="Rectangle 4"/>
          <p:cNvSpPr/>
          <p:nvPr/>
        </p:nvSpPr>
        <p:spPr>
          <a:xfrm>
            <a:off x="838200" y="2971800"/>
            <a:ext cx="7467600" cy="400110"/>
          </a:xfrm>
          <a:prstGeom prst="rect">
            <a:avLst/>
          </a:prstGeom>
        </p:spPr>
        <p:txBody>
          <a:bodyPr wrap="square">
            <a:spAutoFit/>
          </a:bodyPr>
          <a:lstStyle/>
          <a:p>
            <a:pPr algn="just"/>
            <a:r>
              <a:rPr lang="en-US" sz="2000" dirty="0">
                <a:latin typeface="Times New Roman" pitchFamily="18" charset="0"/>
                <a:cs typeface="Times New Roman" pitchFamily="18" charset="0"/>
              </a:rPr>
              <a:t>Here pie plot of four columns in Test dataset.</a:t>
            </a:r>
          </a:p>
        </p:txBody>
      </p:sp>
      <p:pic>
        <p:nvPicPr>
          <p:cNvPr id="6" name="Picture 5" descr="D:\users\Ankita\Desktop\flight screenshots\69.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5346" y="3505201"/>
            <a:ext cx="5731510" cy="1905000"/>
          </a:xfrm>
          <a:prstGeom prst="rect">
            <a:avLst/>
          </a:prstGeom>
          <a:noFill/>
          <a:ln>
            <a:noFill/>
          </a:ln>
        </p:spPr>
      </p:pic>
      <p:sp>
        <p:nvSpPr>
          <p:cNvPr id="7" name="Rectangle 6"/>
          <p:cNvSpPr/>
          <p:nvPr/>
        </p:nvSpPr>
        <p:spPr>
          <a:xfrm>
            <a:off x="838200" y="5715000"/>
            <a:ext cx="6553200" cy="400110"/>
          </a:xfrm>
          <a:prstGeom prst="rect">
            <a:avLst/>
          </a:prstGeom>
        </p:spPr>
        <p:txBody>
          <a:bodyPr wrap="square">
            <a:spAutoFit/>
          </a:bodyPr>
          <a:lstStyle/>
          <a:p>
            <a:pPr algn="just"/>
            <a:r>
              <a:rPr lang="en-US" sz="2000" dirty="0">
                <a:latin typeface="Times New Roman" pitchFamily="18" charset="0"/>
                <a:cs typeface="Times New Roman" pitchFamily="18" charset="0"/>
              </a:rPr>
              <a:t>Here </a:t>
            </a:r>
            <a:r>
              <a:rPr lang="en-US" sz="2000" dirty="0" err="1">
                <a:latin typeface="Times New Roman" pitchFamily="18" charset="0"/>
                <a:cs typeface="Times New Roman" pitchFamily="18" charset="0"/>
              </a:rPr>
              <a:t>barplot</a:t>
            </a:r>
            <a:r>
              <a:rPr lang="en-US" sz="2000" dirty="0">
                <a:latin typeface="Times New Roman" pitchFamily="18" charset="0"/>
                <a:cs typeface="Times New Roman" pitchFamily="18" charset="0"/>
              </a:rPr>
              <a:t> of the columns in Test Dataset.</a:t>
            </a:r>
          </a:p>
        </p:txBody>
      </p:sp>
    </p:spTree>
    <p:extLst>
      <p:ext uri="{BB962C8B-B14F-4D97-AF65-F5344CB8AC3E}">
        <p14:creationId xmlns:p14="http://schemas.microsoft.com/office/powerpoint/2010/main" val="1207223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229600" cy="5016691"/>
          </a:xfrm>
        </p:spPr>
        <p:txBody>
          <a:bodyPr/>
          <a:lstStyle/>
          <a:p>
            <a:pPr marL="109728" indent="0">
              <a:buNone/>
            </a:pPr>
            <a:r>
              <a:rPr lang="en-US" sz="2000" dirty="0">
                <a:latin typeface="Times New Roman" pitchFamily="18" charset="0"/>
                <a:cs typeface="Times New Roman" pitchFamily="18" charset="0"/>
              </a:rPr>
              <a:t>Here there are two dataset was present </a:t>
            </a:r>
            <a:r>
              <a:rPr lang="en-US" sz="2000" dirty="0" smtClean="0">
                <a:latin typeface="Times New Roman" pitchFamily="18" charset="0"/>
                <a:cs typeface="Times New Roman" pitchFamily="18" charset="0"/>
              </a:rPr>
              <a:t>train dataset </a:t>
            </a:r>
            <a:r>
              <a:rPr lang="en-US" sz="2000" dirty="0">
                <a:latin typeface="Times New Roman" pitchFamily="18" charset="0"/>
                <a:cs typeface="Times New Roman" pitchFamily="18" charset="0"/>
              </a:rPr>
              <a:t>and test dataset </a:t>
            </a:r>
          </a:p>
          <a:p>
            <a:pPr marL="109728" indent="0">
              <a:buNone/>
            </a:pPr>
            <a:endParaRPr lang="en-US" dirty="0"/>
          </a:p>
        </p:txBody>
      </p:sp>
      <p:sp>
        <p:nvSpPr>
          <p:cNvPr id="3" name="Title 2"/>
          <p:cNvSpPr>
            <a:spLocks noGrp="1"/>
          </p:cNvSpPr>
          <p:nvPr>
            <p:ph type="title"/>
          </p:nvPr>
        </p:nvSpPr>
        <p:spPr>
          <a:xfrm>
            <a:off x="457200" y="274638"/>
            <a:ext cx="8229600" cy="715962"/>
          </a:xfrm>
        </p:spPr>
        <p:txBody>
          <a:bodyPr>
            <a:normAutofit/>
          </a:bodyPr>
          <a:lstStyle/>
          <a:p>
            <a:r>
              <a:rPr lang="en-US" sz="3200" dirty="0">
                <a:solidFill>
                  <a:schemeClr val="tx1"/>
                </a:solidFill>
                <a:latin typeface="Arial" pitchFamily="34" charset="0"/>
                <a:cs typeface="Arial" pitchFamily="34" charset="0"/>
              </a:rPr>
              <a:t>Dataset:</a:t>
            </a:r>
            <a:endParaRPr lang="en-US" sz="3200" dirty="0"/>
          </a:p>
        </p:txBody>
      </p:sp>
      <p:pic>
        <p:nvPicPr>
          <p:cNvPr id="4" name="Picture 3" descr="D:\users\Ankita\Desktop\flight screenshots\1.png"/>
          <p:cNvPicPr/>
          <p:nvPr/>
        </p:nvPicPr>
        <p:blipFill>
          <a:blip r:embed="rId2">
            <a:extLst>
              <a:ext uri="{28A0092B-C50C-407E-A947-70E740481C1C}">
                <a14:useLocalDpi xmlns:a14="http://schemas.microsoft.com/office/drawing/2010/main" val="0"/>
              </a:ext>
            </a:extLst>
          </a:blip>
          <a:srcRect/>
          <a:stretch>
            <a:fillRect/>
          </a:stretch>
        </p:blipFill>
        <p:spPr bwMode="auto">
          <a:xfrm>
            <a:off x="647700" y="1676400"/>
            <a:ext cx="6057900" cy="1600200"/>
          </a:xfrm>
          <a:prstGeom prst="rect">
            <a:avLst/>
          </a:prstGeom>
          <a:noFill/>
          <a:ln>
            <a:noFill/>
          </a:ln>
        </p:spPr>
      </p:pic>
      <p:pic>
        <p:nvPicPr>
          <p:cNvPr id="5" name="Picture 4" descr="D:\users\Ankita\Desktop\flight screenshots\2.png"/>
          <p:cNvPicPr/>
          <p:nvPr/>
        </p:nvPicPr>
        <p:blipFill>
          <a:blip r:embed="rId3">
            <a:extLst>
              <a:ext uri="{28A0092B-C50C-407E-A947-70E740481C1C}">
                <a14:useLocalDpi xmlns:a14="http://schemas.microsoft.com/office/drawing/2010/main" val="0"/>
              </a:ext>
            </a:extLst>
          </a:blip>
          <a:srcRect/>
          <a:stretch>
            <a:fillRect/>
          </a:stretch>
        </p:blipFill>
        <p:spPr bwMode="auto">
          <a:xfrm>
            <a:off x="647700" y="3810000"/>
            <a:ext cx="7200900" cy="1447800"/>
          </a:xfrm>
          <a:prstGeom prst="rect">
            <a:avLst/>
          </a:prstGeom>
          <a:noFill/>
          <a:ln>
            <a:noFill/>
          </a:ln>
        </p:spPr>
      </p:pic>
    </p:spTree>
    <p:extLst>
      <p:ext uri="{BB962C8B-B14F-4D97-AF65-F5344CB8AC3E}">
        <p14:creationId xmlns:p14="http://schemas.microsoft.com/office/powerpoint/2010/main" val="3172578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473891"/>
          </a:xfrm>
        </p:spPr>
        <p:txBody>
          <a:bodyPr/>
          <a:lstStyle/>
          <a:p>
            <a:pPr marL="109728" indent="0">
              <a:buNone/>
            </a:pPr>
            <a:r>
              <a:rPr lang="en-US" sz="2400" b="1" dirty="0">
                <a:latin typeface="Arial" pitchFamily="34" charset="0"/>
                <a:cs typeface="Arial" pitchFamily="34" charset="0"/>
              </a:rPr>
              <a:t>Checking Distribution of Train Dataset:</a:t>
            </a:r>
            <a:endParaRPr lang="en-US" sz="2400" dirty="0">
              <a:latin typeface="Arial" pitchFamily="34" charset="0"/>
              <a:cs typeface="Arial" pitchFamily="34" charset="0"/>
            </a:endParaRPr>
          </a:p>
          <a:p>
            <a:pPr marL="109728" indent="0">
              <a:buNone/>
            </a:pPr>
            <a:endParaRPr lang="en-US" dirty="0"/>
          </a:p>
        </p:txBody>
      </p:sp>
      <p:pic>
        <p:nvPicPr>
          <p:cNvPr id="4" name="Picture 3" descr="D:\users\Ankita\Desktop\flight screenshots\48.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371600"/>
            <a:ext cx="2819400" cy="2286000"/>
          </a:xfrm>
          <a:prstGeom prst="rect">
            <a:avLst/>
          </a:prstGeom>
          <a:noFill/>
          <a:ln>
            <a:noFill/>
          </a:ln>
        </p:spPr>
      </p:pic>
      <p:pic>
        <p:nvPicPr>
          <p:cNvPr id="5" name="Picture 4" descr="D:\users\Ankita\Desktop\flight screenshots\49.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1405890"/>
            <a:ext cx="2819400" cy="2175510"/>
          </a:xfrm>
          <a:prstGeom prst="rect">
            <a:avLst/>
          </a:prstGeom>
          <a:noFill/>
          <a:ln>
            <a:noFill/>
          </a:ln>
        </p:spPr>
      </p:pic>
      <p:pic>
        <p:nvPicPr>
          <p:cNvPr id="6" name="Picture 5" descr="D:\users\Ankita\Desktop\flight screenshots\50.png"/>
          <p:cNvPicPr/>
          <p:nvPr/>
        </p:nvPicPr>
        <p:blipFill>
          <a:blip r:embed="rId4">
            <a:extLst>
              <a:ext uri="{28A0092B-C50C-407E-A947-70E740481C1C}">
                <a14:useLocalDpi xmlns:a14="http://schemas.microsoft.com/office/drawing/2010/main" val="0"/>
              </a:ext>
            </a:extLst>
          </a:blip>
          <a:srcRect/>
          <a:stretch>
            <a:fillRect/>
          </a:stretch>
        </p:blipFill>
        <p:spPr bwMode="auto">
          <a:xfrm>
            <a:off x="914400" y="4038600"/>
            <a:ext cx="5734685" cy="2209800"/>
          </a:xfrm>
          <a:prstGeom prst="rect">
            <a:avLst/>
          </a:prstGeom>
          <a:noFill/>
          <a:ln>
            <a:noFill/>
          </a:ln>
        </p:spPr>
      </p:pic>
    </p:spTree>
    <p:extLst>
      <p:ext uri="{BB962C8B-B14F-4D97-AF65-F5344CB8AC3E}">
        <p14:creationId xmlns:p14="http://schemas.microsoft.com/office/powerpoint/2010/main" val="1140556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51.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7245722" cy="1524000"/>
          </a:xfrm>
          <a:prstGeom prst="rect">
            <a:avLst/>
          </a:prstGeom>
          <a:noFill/>
          <a:ln>
            <a:noFill/>
          </a:ln>
        </p:spPr>
      </p:pic>
      <p:pic>
        <p:nvPicPr>
          <p:cNvPr id="5" name="Picture 4" descr="D:\users\Ankita\Desktop\flight screenshots\52.png"/>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590800"/>
            <a:ext cx="6553200" cy="1524000"/>
          </a:xfrm>
          <a:prstGeom prst="rect">
            <a:avLst/>
          </a:prstGeom>
          <a:noFill/>
          <a:ln>
            <a:noFill/>
          </a:ln>
        </p:spPr>
      </p:pic>
      <p:pic>
        <p:nvPicPr>
          <p:cNvPr id="6" name="Picture 5" descr="D:\users\Ankita\Desktop\flight screenshots\53.png"/>
          <p:cNvPicPr/>
          <p:nvPr/>
        </p:nvPicPr>
        <p:blipFill>
          <a:blip r:embed="rId4">
            <a:extLst>
              <a:ext uri="{28A0092B-C50C-407E-A947-70E740481C1C}">
                <a14:useLocalDpi xmlns:a14="http://schemas.microsoft.com/office/drawing/2010/main" val="0"/>
              </a:ext>
            </a:extLst>
          </a:blip>
          <a:srcRect/>
          <a:stretch>
            <a:fillRect/>
          </a:stretch>
        </p:blipFill>
        <p:spPr bwMode="auto">
          <a:xfrm>
            <a:off x="1371600" y="4495800"/>
            <a:ext cx="6400800" cy="1667510"/>
          </a:xfrm>
          <a:prstGeom prst="rect">
            <a:avLst/>
          </a:prstGeom>
          <a:noFill/>
          <a:ln>
            <a:noFill/>
          </a:ln>
        </p:spPr>
      </p:pic>
    </p:spTree>
    <p:extLst>
      <p:ext uri="{BB962C8B-B14F-4D97-AF65-F5344CB8AC3E}">
        <p14:creationId xmlns:p14="http://schemas.microsoft.com/office/powerpoint/2010/main" val="3145672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09600"/>
            <a:ext cx="8229600" cy="5397691"/>
          </a:xfrm>
        </p:spPr>
        <p:txBody>
          <a:bodyPr/>
          <a:lstStyle/>
          <a:p>
            <a:pPr marL="109728" indent="0">
              <a:buNone/>
            </a:pPr>
            <a:r>
              <a:rPr lang="en-US" sz="2400" b="1" dirty="0">
                <a:latin typeface="Times New Roman" pitchFamily="18" charset="0"/>
                <a:cs typeface="Times New Roman" pitchFamily="18" charset="0"/>
              </a:rPr>
              <a:t>Checking Outliers of Train Dataset:</a:t>
            </a:r>
            <a:endParaRPr lang="en-US" sz="2400" dirty="0">
              <a:latin typeface="Times New Roman" pitchFamily="18" charset="0"/>
              <a:cs typeface="Times New Roman" pitchFamily="18" charset="0"/>
            </a:endParaRPr>
          </a:p>
          <a:p>
            <a:pPr marL="109728" indent="0">
              <a:buNone/>
            </a:pPr>
            <a:endParaRPr lang="en-US" dirty="0"/>
          </a:p>
        </p:txBody>
      </p:sp>
      <p:pic>
        <p:nvPicPr>
          <p:cNvPr id="4" name="Picture 3" descr="D:\users\Ankita\Desktop\flight screenshots\54.png"/>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2650490" cy="2268220"/>
          </a:xfrm>
          <a:prstGeom prst="rect">
            <a:avLst/>
          </a:prstGeom>
          <a:noFill/>
          <a:ln>
            <a:noFill/>
          </a:ln>
        </p:spPr>
      </p:pic>
      <p:pic>
        <p:nvPicPr>
          <p:cNvPr id="5" name="Picture 4" descr="D:\users\Ankita\Desktop\flight screenshots\55.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4358" y="1610677"/>
            <a:ext cx="2227580" cy="2094865"/>
          </a:xfrm>
          <a:prstGeom prst="rect">
            <a:avLst/>
          </a:prstGeom>
          <a:noFill/>
          <a:ln>
            <a:noFill/>
          </a:ln>
        </p:spPr>
      </p:pic>
      <p:pic>
        <p:nvPicPr>
          <p:cNvPr id="6" name="Picture 5" descr="D:\users\Ankita\Desktop\flight screenshots\56.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3600" y="1524000"/>
            <a:ext cx="2355215" cy="2083435"/>
          </a:xfrm>
          <a:prstGeom prst="rect">
            <a:avLst/>
          </a:prstGeom>
          <a:noFill/>
          <a:ln>
            <a:noFill/>
          </a:ln>
        </p:spPr>
      </p:pic>
      <p:pic>
        <p:nvPicPr>
          <p:cNvPr id="7" name="Picture 6" descr="D:\users\Ankita\Desktop\flight screenshots\57.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 y="4227437"/>
            <a:ext cx="2303145" cy="2094865"/>
          </a:xfrm>
          <a:prstGeom prst="rect">
            <a:avLst/>
          </a:prstGeom>
          <a:noFill/>
          <a:ln>
            <a:noFill/>
          </a:ln>
        </p:spPr>
      </p:pic>
      <p:pic>
        <p:nvPicPr>
          <p:cNvPr id="8" name="Picture 7" descr="D:\users\Ankita\Desktop\flight screenshots\58.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18997" y="4209603"/>
            <a:ext cx="1983119" cy="1915160"/>
          </a:xfrm>
          <a:prstGeom prst="rect">
            <a:avLst/>
          </a:prstGeom>
          <a:noFill/>
          <a:ln>
            <a:noFill/>
          </a:ln>
        </p:spPr>
      </p:pic>
      <p:pic>
        <p:nvPicPr>
          <p:cNvPr id="9" name="Picture 8" descr="D:\users\Ankita\Desktop\flight screenshots\59.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02116" y="4235543"/>
            <a:ext cx="1979281" cy="1961515"/>
          </a:xfrm>
          <a:prstGeom prst="rect">
            <a:avLst/>
          </a:prstGeom>
          <a:noFill/>
          <a:ln>
            <a:noFill/>
          </a:ln>
        </p:spPr>
      </p:pic>
      <p:pic>
        <p:nvPicPr>
          <p:cNvPr id="10" name="Picture 9" descr="D:\users\Ankita\Desktop\flight screenshots\60.png"/>
          <p:cNvPicPr/>
          <p:nvPr/>
        </p:nvPicPr>
        <p:blipFill>
          <a:blip r:embed="rId8">
            <a:extLst>
              <a:ext uri="{28A0092B-C50C-407E-A947-70E740481C1C}">
                <a14:useLocalDpi xmlns:a14="http://schemas.microsoft.com/office/drawing/2010/main" val="0"/>
              </a:ext>
            </a:extLst>
          </a:blip>
          <a:srcRect/>
          <a:stretch>
            <a:fillRect/>
          </a:stretch>
        </p:blipFill>
        <p:spPr bwMode="auto">
          <a:xfrm>
            <a:off x="6581397" y="4198254"/>
            <a:ext cx="2175827" cy="2141220"/>
          </a:xfrm>
          <a:prstGeom prst="rect">
            <a:avLst/>
          </a:prstGeom>
          <a:noFill/>
          <a:ln>
            <a:noFill/>
          </a:ln>
        </p:spPr>
      </p:pic>
    </p:spTree>
    <p:extLst>
      <p:ext uri="{BB962C8B-B14F-4D97-AF65-F5344CB8AC3E}">
        <p14:creationId xmlns:p14="http://schemas.microsoft.com/office/powerpoint/2010/main" val="4288308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103.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381000"/>
            <a:ext cx="5158296" cy="1604434"/>
          </a:xfrm>
          <a:prstGeom prst="rect">
            <a:avLst/>
          </a:prstGeom>
          <a:noFill/>
          <a:ln>
            <a:noFill/>
          </a:ln>
        </p:spPr>
      </p:pic>
      <p:pic>
        <p:nvPicPr>
          <p:cNvPr id="5" name="Picture 4" descr="D:\users\Ankita\Desktop\flight screenshots\10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2057400"/>
            <a:ext cx="5074920" cy="1600200"/>
          </a:xfrm>
          <a:prstGeom prst="rect">
            <a:avLst/>
          </a:prstGeom>
          <a:noFill/>
          <a:ln>
            <a:noFill/>
          </a:ln>
        </p:spPr>
      </p:pic>
      <p:pic>
        <p:nvPicPr>
          <p:cNvPr id="6" name="Picture 5" descr="D:\users\Ankita\Desktop\flight screenshots\105.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2702" y="3962400"/>
            <a:ext cx="4537075" cy="1510030"/>
          </a:xfrm>
          <a:prstGeom prst="rect">
            <a:avLst/>
          </a:prstGeom>
          <a:noFill/>
          <a:ln>
            <a:noFill/>
          </a:ln>
        </p:spPr>
      </p:pic>
      <p:sp>
        <p:nvSpPr>
          <p:cNvPr id="7" name="Rectangle 6"/>
          <p:cNvSpPr/>
          <p:nvPr/>
        </p:nvSpPr>
        <p:spPr>
          <a:xfrm>
            <a:off x="1294521" y="5695890"/>
            <a:ext cx="6588125" cy="400110"/>
          </a:xfrm>
          <a:prstGeom prst="rect">
            <a:avLst/>
          </a:prstGeom>
        </p:spPr>
        <p:txBody>
          <a:bodyPr wrap="square">
            <a:spAutoFit/>
          </a:bodyPr>
          <a:lstStyle/>
          <a:p>
            <a:pPr algn="just"/>
            <a:r>
              <a:rPr lang="en-US" sz="2000" dirty="0">
                <a:latin typeface="Times New Roman" pitchFamily="18" charset="0"/>
                <a:cs typeface="Times New Roman" pitchFamily="18" charset="0"/>
              </a:rPr>
              <a:t>Here no outliers are present in Train dataset.</a:t>
            </a:r>
          </a:p>
        </p:txBody>
      </p:sp>
    </p:spTree>
    <p:extLst>
      <p:ext uri="{BB962C8B-B14F-4D97-AF65-F5344CB8AC3E}">
        <p14:creationId xmlns:p14="http://schemas.microsoft.com/office/powerpoint/2010/main" val="2909465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5626291"/>
          </a:xfrm>
        </p:spPr>
        <p:txBody>
          <a:bodyPr/>
          <a:lstStyle/>
          <a:p>
            <a:pPr marL="109728" indent="0">
              <a:buNone/>
            </a:pPr>
            <a:r>
              <a:rPr lang="en-US" sz="2400" b="1" dirty="0">
                <a:latin typeface="Times New Roman" pitchFamily="18" charset="0"/>
                <a:cs typeface="Times New Roman" pitchFamily="18" charset="0"/>
              </a:rPr>
              <a:t>Checking Distribution of Test Dataset:</a:t>
            </a:r>
            <a:endParaRPr lang="en-US" sz="2400" dirty="0">
              <a:latin typeface="Times New Roman" pitchFamily="18" charset="0"/>
              <a:cs typeface="Times New Roman" pitchFamily="18" charset="0"/>
            </a:endParaRPr>
          </a:p>
          <a:p>
            <a:endParaRPr lang="en-US" dirty="0"/>
          </a:p>
        </p:txBody>
      </p:sp>
      <p:pic>
        <p:nvPicPr>
          <p:cNvPr id="4" name="Picture 3" descr="D:\users\Ankita\Desktop\flight screenshots\79.png"/>
          <p:cNvPicPr/>
          <p:nvPr/>
        </p:nvPicPr>
        <p:blipFill>
          <a:blip r:embed="rId2">
            <a:extLst>
              <a:ext uri="{28A0092B-C50C-407E-A947-70E740481C1C}">
                <a14:useLocalDpi xmlns:a14="http://schemas.microsoft.com/office/drawing/2010/main" val="0"/>
              </a:ext>
            </a:extLst>
          </a:blip>
          <a:srcRect/>
          <a:stretch>
            <a:fillRect/>
          </a:stretch>
        </p:blipFill>
        <p:spPr bwMode="auto">
          <a:xfrm>
            <a:off x="778213" y="838200"/>
            <a:ext cx="4982845" cy="1614170"/>
          </a:xfrm>
          <a:prstGeom prst="rect">
            <a:avLst/>
          </a:prstGeom>
          <a:noFill/>
          <a:ln>
            <a:noFill/>
          </a:ln>
        </p:spPr>
      </p:pic>
      <p:pic>
        <p:nvPicPr>
          <p:cNvPr id="5" name="Picture 4" descr="D:\users\Ankita\Desktop\flight screenshots\80.png"/>
          <p:cNvPicPr/>
          <p:nvPr/>
        </p:nvPicPr>
        <p:blipFill>
          <a:blip r:embed="rId3">
            <a:extLst>
              <a:ext uri="{28A0092B-C50C-407E-A947-70E740481C1C}">
                <a14:useLocalDpi xmlns:a14="http://schemas.microsoft.com/office/drawing/2010/main" val="0"/>
              </a:ext>
            </a:extLst>
          </a:blip>
          <a:srcRect/>
          <a:stretch>
            <a:fillRect/>
          </a:stretch>
        </p:blipFill>
        <p:spPr bwMode="auto">
          <a:xfrm>
            <a:off x="990600" y="2743200"/>
            <a:ext cx="5712460" cy="1770380"/>
          </a:xfrm>
          <a:prstGeom prst="rect">
            <a:avLst/>
          </a:prstGeom>
          <a:noFill/>
          <a:ln>
            <a:noFill/>
          </a:ln>
        </p:spPr>
      </p:pic>
      <p:pic>
        <p:nvPicPr>
          <p:cNvPr id="6" name="Picture 5" descr="D:\users\Ankita\Desktop\flight screenshots\81.png"/>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800600"/>
            <a:ext cx="5727700" cy="1828800"/>
          </a:xfrm>
          <a:prstGeom prst="rect">
            <a:avLst/>
          </a:prstGeom>
          <a:noFill/>
          <a:ln>
            <a:noFill/>
          </a:ln>
        </p:spPr>
      </p:pic>
    </p:spTree>
    <p:extLst>
      <p:ext uri="{BB962C8B-B14F-4D97-AF65-F5344CB8AC3E}">
        <p14:creationId xmlns:p14="http://schemas.microsoft.com/office/powerpoint/2010/main" val="4004281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8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762000"/>
            <a:ext cx="7353678" cy="1981200"/>
          </a:xfrm>
          <a:prstGeom prst="rect">
            <a:avLst/>
          </a:prstGeom>
          <a:noFill/>
          <a:ln>
            <a:noFill/>
          </a:ln>
        </p:spPr>
      </p:pic>
      <p:pic>
        <p:nvPicPr>
          <p:cNvPr id="5" name="Picture 4" descr="D:\users\Ankita\Desktop\flight screenshots\83.png"/>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200400"/>
            <a:ext cx="5728970" cy="1805305"/>
          </a:xfrm>
          <a:prstGeom prst="rect">
            <a:avLst/>
          </a:prstGeom>
          <a:noFill/>
          <a:ln>
            <a:noFill/>
          </a:ln>
        </p:spPr>
      </p:pic>
      <p:sp>
        <p:nvSpPr>
          <p:cNvPr id="6" name="Rectangle 5"/>
          <p:cNvSpPr/>
          <p:nvPr/>
        </p:nvSpPr>
        <p:spPr>
          <a:xfrm>
            <a:off x="838200" y="5410200"/>
            <a:ext cx="7315200" cy="707886"/>
          </a:xfrm>
          <a:prstGeom prst="rect">
            <a:avLst/>
          </a:prstGeom>
        </p:spPr>
        <p:txBody>
          <a:bodyPr wrap="square">
            <a:spAutoFit/>
          </a:bodyPr>
          <a:lstStyle/>
          <a:p>
            <a:pPr algn="just"/>
            <a:r>
              <a:rPr lang="en-US" sz="2000" dirty="0">
                <a:latin typeface="Times New Roman" pitchFamily="18" charset="0"/>
                <a:cs typeface="Times New Roman" pitchFamily="18" charset="0"/>
              </a:rPr>
              <a:t>Here data some column is normally distributed and some column are not normally distributed.</a:t>
            </a:r>
          </a:p>
        </p:txBody>
      </p:sp>
    </p:spTree>
    <p:extLst>
      <p:ext uri="{BB962C8B-B14F-4D97-AF65-F5344CB8AC3E}">
        <p14:creationId xmlns:p14="http://schemas.microsoft.com/office/powerpoint/2010/main" val="3648465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473891"/>
          </a:xfrm>
        </p:spPr>
        <p:txBody>
          <a:bodyPr/>
          <a:lstStyle/>
          <a:p>
            <a:pPr marL="109728" indent="0">
              <a:buNone/>
            </a:pPr>
            <a:r>
              <a:rPr lang="en-US" sz="2400" b="1" dirty="0">
                <a:latin typeface="Times New Roman" pitchFamily="18" charset="0"/>
                <a:cs typeface="Times New Roman" pitchFamily="18" charset="0"/>
              </a:rPr>
              <a:t>Checking Outliers of Test Dataset:</a:t>
            </a:r>
            <a:endParaRPr lang="en-US" sz="2400" dirty="0">
              <a:latin typeface="Times New Roman" pitchFamily="18" charset="0"/>
              <a:cs typeface="Times New Roman" pitchFamily="18" charset="0"/>
            </a:endParaRPr>
          </a:p>
          <a:p>
            <a:pPr marL="109728" indent="0">
              <a:buNone/>
            </a:pPr>
            <a:endParaRPr lang="en-US" dirty="0"/>
          </a:p>
        </p:txBody>
      </p:sp>
      <p:pic>
        <p:nvPicPr>
          <p:cNvPr id="4" name="Picture 3" descr="D:\users\Ankita\Desktop\flight screenshots\8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406525"/>
            <a:ext cx="2569210" cy="1880870"/>
          </a:xfrm>
          <a:prstGeom prst="rect">
            <a:avLst/>
          </a:prstGeom>
          <a:noFill/>
          <a:ln>
            <a:noFill/>
          </a:ln>
        </p:spPr>
      </p:pic>
      <p:pic>
        <p:nvPicPr>
          <p:cNvPr id="5" name="Picture 4" descr="D:\users\Ankita\Desktop\flight screenshots\85.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1014" y="1363345"/>
            <a:ext cx="2673350" cy="1967230"/>
          </a:xfrm>
          <a:prstGeom prst="rect">
            <a:avLst/>
          </a:prstGeom>
          <a:noFill/>
          <a:ln>
            <a:noFill/>
          </a:ln>
        </p:spPr>
      </p:pic>
      <p:pic>
        <p:nvPicPr>
          <p:cNvPr id="6" name="Picture 5" descr="D:\users\Ankita\Desktop\flight screenshots\86.png"/>
          <p:cNvPicPr/>
          <p:nvPr/>
        </p:nvPicPr>
        <p:blipFill>
          <a:blip r:embed="rId5">
            <a:extLst>
              <a:ext uri="{28A0092B-C50C-407E-A947-70E740481C1C}">
                <a14:useLocalDpi xmlns:a14="http://schemas.microsoft.com/office/drawing/2010/main" val="0"/>
              </a:ext>
            </a:extLst>
          </a:blip>
          <a:srcRect/>
          <a:stretch>
            <a:fillRect/>
          </a:stretch>
        </p:blipFill>
        <p:spPr bwMode="auto">
          <a:xfrm>
            <a:off x="5908674" y="1264920"/>
            <a:ext cx="2395855" cy="2164080"/>
          </a:xfrm>
          <a:prstGeom prst="rect">
            <a:avLst/>
          </a:prstGeom>
          <a:noFill/>
          <a:ln>
            <a:noFill/>
          </a:ln>
        </p:spPr>
      </p:pic>
      <p:pic>
        <p:nvPicPr>
          <p:cNvPr id="7" name="Picture 6" descr="D:\users\Ankita\Desktop\flight screenshots\87.png"/>
          <p:cNvPicPr/>
          <p:nvPr/>
        </p:nvPicPr>
        <p:blipFill>
          <a:blip r:embed="rId6">
            <a:extLst>
              <a:ext uri="{28A0092B-C50C-407E-A947-70E740481C1C}">
                <a14:useLocalDpi xmlns:a14="http://schemas.microsoft.com/office/drawing/2010/main" val="0"/>
              </a:ext>
            </a:extLst>
          </a:blip>
          <a:srcRect/>
          <a:stretch>
            <a:fillRect/>
          </a:stretch>
        </p:blipFill>
        <p:spPr bwMode="auto">
          <a:xfrm>
            <a:off x="228600" y="3581400"/>
            <a:ext cx="2133600" cy="2117725"/>
          </a:xfrm>
          <a:prstGeom prst="rect">
            <a:avLst/>
          </a:prstGeom>
          <a:noFill/>
          <a:ln>
            <a:noFill/>
          </a:ln>
        </p:spPr>
      </p:pic>
      <p:pic>
        <p:nvPicPr>
          <p:cNvPr id="8" name="Picture 7" descr="D:\users\Ankita\Desktop\flight screenshots\88.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2201" y="3573294"/>
            <a:ext cx="2286000" cy="1950085"/>
          </a:xfrm>
          <a:prstGeom prst="rect">
            <a:avLst/>
          </a:prstGeom>
          <a:noFill/>
          <a:ln>
            <a:noFill/>
          </a:ln>
        </p:spPr>
      </p:pic>
      <p:pic>
        <p:nvPicPr>
          <p:cNvPr id="9" name="Picture 8" descr="D:\users\Ankita\Desktop\flight screenshots\89.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48201" y="3743324"/>
            <a:ext cx="2022475" cy="1793875"/>
          </a:xfrm>
          <a:prstGeom prst="rect">
            <a:avLst/>
          </a:prstGeom>
          <a:noFill/>
          <a:ln>
            <a:noFill/>
          </a:ln>
        </p:spPr>
      </p:pic>
      <p:pic>
        <p:nvPicPr>
          <p:cNvPr id="10" name="Picture 9" descr="D:\users\Ankita\Desktop\flight screenshots\90.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70676" y="3619649"/>
            <a:ext cx="2163240" cy="1903730"/>
          </a:xfrm>
          <a:prstGeom prst="rect">
            <a:avLst/>
          </a:prstGeom>
          <a:noFill/>
          <a:ln>
            <a:noFill/>
          </a:ln>
        </p:spPr>
      </p:pic>
    </p:spTree>
    <p:extLst>
      <p:ext uri="{BB962C8B-B14F-4D97-AF65-F5344CB8AC3E}">
        <p14:creationId xmlns:p14="http://schemas.microsoft.com/office/powerpoint/2010/main" val="1566173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5550091"/>
          </a:xfrm>
        </p:spPr>
        <p:txBody>
          <a:bodyPr/>
          <a:lstStyle/>
          <a:p>
            <a:pPr marL="109728" indent="0">
              <a:buNone/>
            </a:pPr>
            <a:r>
              <a:rPr lang="en-IN" sz="2400" b="1" dirty="0">
                <a:latin typeface="Times New Roman" pitchFamily="18" charset="0"/>
                <a:cs typeface="Times New Roman" pitchFamily="18" charset="0"/>
              </a:rPr>
              <a:t>Bi </a:t>
            </a:r>
            <a:r>
              <a:rPr lang="en-IN" sz="2400" b="1" dirty="0" err="1">
                <a:latin typeface="Times New Roman" pitchFamily="18" charset="0"/>
                <a:cs typeface="Times New Roman" pitchFamily="18" charset="0"/>
              </a:rPr>
              <a:t>varient</a:t>
            </a:r>
            <a:r>
              <a:rPr lang="en-IN" sz="2400" b="1" dirty="0">
                <a:latin typeface="Times New Roman" pitchFamily="18" charset="0"/>
                <a:cs typeface="Times New Roman" pitchFamily="18" charset="0"/>
              </a:rPr>
              <a:t> Analysis of Train Dataset:     </a:t>
            </a:r>
            <a:endParaRPr lang="en-US" sz="2400" dirty="0">
              <a:latin typeface="Times New Roman" pitchFamily="18" charset="0"/>
              <a:cs typeface="Times New Roman" pitchFamily="18" charset="0"/>
            </a:endParaRPr>
          </a:p>
          <a:p>
            <a:pPr marL="109728" indent="0">
              <a:buNone/>
            </a:pPr>
            <a:endParaRPr lang="en-US" dirty="0"/>
          </a:p>
        </p:txBody>
      </p:sp>
      <p:pic>
        <p:nvPicPr>
          <p:cNvPr id="5" name="Picture 4" descr="D:\users\Ankita\Desktop\flight screenshots\6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219200"/>
            <a:ext cx="6934200" cy="2438400"/>
          </a:xfrm>
          <a:prstGeom prst="rect">
            <a:avLst/>
          </a:prstGeom>
          <a:noFill/>
          <a:ln>
            <a:noFill/>
          </a:ln>
        </p:spPr>
      </p:pic>
      <p:pic>
        <p:nvPicPr>
          <p:cNvPr id="6" name="Picture 5" descr="D:\users\Ankita\Desktop\flight screenshots\6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4114800"/>
            <a:ext cx="7391400" cy="2362200"/>
          </a:xfrm>
          <a:prstGeom prst="rect">
            <a:avLst/>
          </a:prstGeom>
          <a:noFill/>
          <a:ln>
            <a:noFill/>
          </a:ln>
        </p:spPr>
      </p:pic>
    </p:spTree>
    <p:extLst>
      <p:ext uri="{BB962C8B-B14F-4D97-AF65-F5344CB8AC3E}">
        <p14:creationId xmlns:p14="http://schemas.microsoft.com/office/powerpoint/2010/main" val="1537433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64.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381001"/>
            <a:ext cx="7055213" cy="2895600"/>
          </a:xfrm>
          <a:prstGeom prst="rect">
            <a:avLst/>
          </a:prstGeom>
          <a:noFill/>
          <a:ln>
            <a:noFill/>
          </a:ln>
        </p:spPr>
      </p:pic>
      <p:pic>
        <p:nvPicPr>
          <p:cNvPr id="5" name="Picture 4" descr="D:\users\Ankita\Desktop\flight screenshots\66.png"/>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429000"/>
            <a:ext cx="5725795" cy="2725420"/>
          </a:xfrm>
          <a:prstGeom prst="rect">
            <a:avLst/>
          </a:prstGeom>
          <a:noFill/>
          <a:ln>
            <a:noFill/>
          </a:ln>
        </p:spPr>
      </p:pic>
    </p:spTree>
    <p:extLst>
      <p:ext uri="{BB962C8B-B14F-4D97-AF65-F5344CB8AC3E}">
        <p14:creationId xmlns:p14="http://schemas.microsoft.com/office/powerpoint/2010/main" val="1248128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67.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14258" y="304800"/>
            <a:ext cx="6629400" cy="2590800"/>
          </a:xfrm>
          <a:prstGeom prst="rect">
            <a:avLst/>
          </a:prstGeom>
          <a:noFill/>
          <a:ln>
            <a:noFill/>
          </a:ln>
        </p:spPr>
      </p:pic>
      <p:pic>
        <p:nvPicPr>
          <p:cNvPr id="5" name="Picture 4" descr="D:\users\Ankita\Desktop\flight screenshots\63.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971800"/>
            <a:ext cx="6834342" cy="2514600"/>
          </a:xfrm>
          <a:prstGeom prst="rect">
            <a:avLst/>
          </a:prstGeom>
          <a:noFill/>
          <a:ln>
            <a:noFill/>
          </a:ln>
        </p:spPr>
      </p:pic>
      <p:sp>
        <p:nvSpPr>
          <p:cNvPr id="6" name="Rectangle 5"/>
          <p:cNvSpPr/>
          <p:nvPr/>
        </p:nvSpPr>
        <p:spPr>
          <a:xfrm>
            <a:off x="914400" y="5486400"/>
            <a:ext cx="7391400" cy="984885"/>
          </a:xfrm>
          <a:prstGeom prst="rect">
            <a:avLst/>
          </a:prstGeom>
        </p:spPr>
        <p:txBody>
          <a:bodyPr wrap="square">
            <a:spAutoFit/>
          </a:bodyPr>
          <a:lstStyle/>
          <a:p>
            <a:r>
              <a:rPr lang="en-IN" dirty="0"/>
              <a:t> </a:t>
            </a:r>
            <a:endParaRPr lang="en-US" dirty="0"/>
          </a:p>
          <a:p>
            <a:pPr algn="just"/>
            <a:r>
              <a:rPr lang="en-US" sz="2000" dirty="0">
                <a:latin typeface="Times New Roman" pitchFamily="18" charset="0"/>
                <a:cs typeface="Times New Roman" pitchFamily="18" charset="0"/>
              </a:rPr>
              <a:t>Here Above Scatterplot shows the </a:t>
            </a:r>
            <a:r>
              <a:rPr lang="en-US" sz="2000" dirty="0" err="1">
                <a:latin typeface="Times New Roman" pitchFamily="18" charset="0"/>
                <a:cs typeface="Times New Roman" pitchFamily="18" charset="0"/>
              </a:rPr>
              <a:t>comparision</a:t>
            </a:r>
            <a:r>
              <a:rPr lang="en-US" sz="2000" dirty="0">
                <a:latin typeface="Times New Roman" pitchFamily="18" charset="0"/>
                <a:cs typeface="Times New Roman" pitchFamily="18" charset="0"/>
              </a:rPr>
              <a:t> between two columns In which  hue Target column Train Dataset.</a:t>
            </a:r>
          </a:p>
        </p:txBody>
      </p:sp>
    </p:spTree>
    <p:extLst>
      <p:ext uri="{BB962C8B-B14F-4D97-AF65-F5344CB8AC3E}">
        <p14:creationId xmlns:p14="http://schemas.microsoft.com/office/powerpoint/2010/main" val="4250407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3.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8229600" cy="5105399"/>
          </a:xfrm>
          <a:prstGeom prst="rect">
            <a:avLst/>
          </a:prstGeom>
          <a:noFill/>
          <a:ln>
            <a:noFill/>
          </a:ln>
        </p:spPr>
      </p:pic>
    </p:spTree>
    <p:extLst>
      <p:ext uri="{BB962C8B-B14F-4D97-AF65-F5344CB8AC3E}">
        <p14:creationId xmlns:p14="http://schemas.microsoft.com/office/powerpoint/2010/main" val="2727336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800"/>
            <a:ext cx="8229600" cy="5702491"/>
          </a:xfrm>
        </p:spPr>
        <p:txBody>
          <a:bodyPr/>
          <a:lstStyle/>
          <a:p>
            <a:pPr marL="109728" indent="0">
              <a:buNone/>
            </a:pPr>
            <a:r>
              <a:rPr lang="en-IN" b="1" dirty="0"/>
              <a:t>Bi </a:t>
            </a:r>
            <a:r>
              <a:rPr lang="en-IN" b="1" dirty="0" err="1"/>
              <a:t>varient</a:t>
            </a:r>
            <a:r>
              <a:rPr lang="en-IN" b="1" dirty="0"/>
              <a:t> Analysis of Test Dataset:     </a:t>
            </a:r>
            <a:endParaRPr lang="en-US" dirty="0"/>
          </a:p>
          <a:p>
            <a:endParaRPr lang="en-US" dirty="0"/>
          </a:p>
        </p:txBody>
      </p:sp>
      <p:pic>
        <p:nvPicPr>
          <p:cNvPr id="4" name="Picture 3" descr="D:\users\Ankita\Desktop\flight screenshots\9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143000"/>
            <a:ext cx="5731510" cy="2209800"/>
          </a:xfrm>
          <a:prstGeom prst="rect">
            <a:avLst/>
          </a:prstGeom>
          <a:noFill/>
          <a:ln>
            <a:noFill/>
          </a:ln>
        </p:spPr>
      </p:pic>
      <p:pic>
        <p:nvPicPr>
          <p:cNvPr id="5" name="Picture 4" descr="D:\users\Ankita\Desktop\flight screenshots\9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3810000"/>
            <a:ext cx="5731510" cy="2123440"/>
          </a:xfrm>
          <a:prstGeom prst="rect">
            <a:avLst/>
          </a:prstGeom>
          <a:noFill/>
          <a:ln>
            <a:noFill/>
          </a:ln>
        </p:spPr>
      </p:pic>
    </p:spTree>
    <p:extLst>
      <p:ext uri="{BB962C8B-B14F-4D97-AF65-F5344CB8AC3E}">
        <p14:creationId xmlns:p14="http://schemas.microsoft.com/office/powerpoint/2010/main" val="1246098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93.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762000"/>
            <a:ext cx="6553200" cy="2286000"/>
          </a:xfrm>
          <a:prstGeom prst="rect">
            <a:avLst/>
          </a:prstGeom>
          <a:noFill/>
          <a:ln>
            <a:noFill/>
          </a:ln>
        </p:spPr>
      </p:pic>
      <p:pic>
        <p:nvPicPr>
          <p:cNvPr id="5" name="Picture 4" descr="D:\users\Ankita\Desktop\flight screenshots\94.png"/>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81400"/>
            <a:ext cx="6096000" cy="2252980"/>
          </a:xfrm>
          <a:prstGeom prst="rect">
            <a:avLst/>
          </a:prstGeom>
          <a:noFill/>
          <a:ln>
            <a:noFill/>
          </a:ln>
        </p:spPr>
      </p:pic>
    </p:spTree>
    <p:extLst>
      <p:ext uri="{BB962C8B-B14F-4D97-AF65-F5344CB8AC3E}">
        <p14:creationId xmlns:p14="http://schemas.microsoft.com/office/powerpoint/2010/main" val="2545421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95.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609600"/>
            <a:ext cx="6858352" cy="2514599"/>
          </a:xfrm>
          <a:prstGeom prst="rect">
            <a:avLst/>
          </a:prstGeom>
          <a:noFill/>
          <a:ln>
            <a:noFill/>
          </a:ln>
        </p:spPr>
      </p:pic>
      <p:pic>
        <p:nvPicPr>
          <p:cNvPr id="5" name="Picture 4" descr="D:\users\Ankita\Desktop\flight screenshots\96.png"/>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657600"/>
            <a:ext cx="5733415" cy="1938655"/>
          </a:xfrm>
          <a:prstGeom prst="rect">
            <a:avLst/>
          </a:prstGeom>
          <a:noFill/>
          <a:ln>
            <a:noFill/>
          </a:ln>
        </p:spPr>
      </p:pic>
    </p:spTree>
    <p:extLst>
      <p:ext uri="{BB962C8B-B14F-4D97-AF65-F5344CB8AC3E}">
        <p14:creationId xmlns:p14="http://schemas.microsoft.com/office/powerpoint/2010/main" val="3482036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97.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7893456" cy="2514599"/>
          </a:xfrm>
          <a:prstGeom prst="rect">
            <a:avLst/>
          </a:prstGeom>
          <a:noFill/>
          <a:ln>
            <a:noFill/>
          </a:ln>
        </p:spPr>
      </p:pic>
      <p:pic>
        <p:nvPicPr>
          <p:cNvPr id="5" name="Picture 4" descr="D:\users\Ankita\Desktop\flight screenshots\98.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3048000"/>
            <a:ext cx="7315200" cy="1926590"/>
          </a:xfrm>
          <a:prstGeom prst="rect">
            <a:avLst/>
          </a:prstGeom>
          <a:noFill/>
          <a:ln>
            <a:noFill/>
          </a:ln>
        </p:spPr>
      </p:pic>
      <p:sp>
        <p:nvSpPr>
          <p:cNvPr id="6" name="Rectangle 5"/>
          <p:cNvSpPr/>
          <p:nvPr/>
        </p:nvSpPr>
        <p:spPr>
          <a:xfrm>
            <a:off x="990600" y="5257800"/>
            <a:ext cx="7467600" cy="707886"/>
          </a:xfrm>
          <a:prstGeom prst="rect">
            <a:avLst/>
          </a:prstGeom>
        </p:spPr>
        <p:txBody>
          <a:bodyPr wrap="square">
            <a:spAutoFit/>
          </a:bodyPr>
          <a:lstStyle/>
          <a:p>
            <a:pPr algn="just"/>
            <a:r>
              <a:rPr lang="en-US" sz="2000" dirty="0">
                <a:latin typeface="Times New Roman" pitchFamily="18" charset="0"/>
                <a:cs typeface="Times New Roman" pitchFamily="18" charset="0"/>
              </a:rPr>
              <a:t>Here Above Scatterplot shows the </a:t>
            </a:r>
            <a:r>
              <a:rPr lang="en-US" sz="2000" dirty="0" err="1">
                <a:latin typeface="Times New Roman" pitchFamily="18" charset="0"/>
                <a:cs typeface="Times New Roman" pitchFamily="18" charset="0"/>
              </a:rPr>
              <a:t>comparision</a:t>
            </a:r>
            <a:r>
              <a:rPr lang="en-US" sz="2000" dirty="0">
                <a:latin typeface="Times New Roman" pitchFamily="18" charset="0"/>
                <a:cs typeface="Times New Roman" pitchFamily="18" charset="0"/>
              </a:rPr>
              <a:t> between two columns In which  hue Target column Test Dataset.</a:t>
            </a:r>
          </a:p>
        </p:txBody>
      </p:sp>
    </p:spTree>
    <p:extLst>
      <p:ext uri="{BB962C8B-B14F-4D97-AF65-F5344CB8AC3E}">
        <p14:creationId xmlns:p14="http://schemas.microsoft.com/office/powerpoint/2010/main" val="787350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228600"/>
            <a:ext cx="8229600" cy="6400800"/>
          </a:xfrm>
        </p:spPr>
        <p:txBody>
          <a:bodyPr/>
          <a:lstStyle/>
          <a:p>
            <a:pPr marL="109728" indent="0">
              <a:buNone/>
            </a:pPr>
            <a:r>
              <a:rPr lang="en-US" sz="2400" b="1" dirty="0">
                <a:latin typeface="Times New Roman" pitchFamily="18" charset="0"/>
                <a:cs typeface="Times New Roman" pitchFamily="18" charset="0"/>
              </a:rPr>
              <a:t>Multi </a:t>
            </a:r>
            <a:r>
              <a:rPr lang="en-US" sz="2400" b="1" dirty="0" err="1">
                <a:latin typeface="Times New Roman" pitchFamily="18" charset="0"/>
                <a:cs typeface="Times New Roman" pitchFamily="18" charset="0"/>
              </a:rPr>
              <a:t>Varient</a:t>
            </a:r>
            <a:r>
              <a:rPr lang="en-US" sz="2400" b="1" dirty="0">
                <a:latin typeface="Times New Roman" pitchFamily="18" charset="0"/>
                <a:cs typeface="Times New Roman" pitchFamily="18" charset="0"/>
              </a:rPr>
              <a:t> Analysis of Train Dataset</a:t>
            </a:r>
            <a:r>
              <a:rPr lang="en-US" sz="2400" b="1"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109728" indent="0">
              <a:buNone/>
            </a:pPr>
            <a:r>
              <a:rPr lang="en-US" sz="2000" b="1" dirty="0" err="1">
                <a:latin typeface="Times New Roman" pitchFamily="18" charset="0"/>
                <a:cs typeface="Times New Roman" pitchFamily="18" charset="0"/>
              </a:rPr>
              <a:t>sns.pairplot</a:t>
            </a:r>
            <a:r>
              <a:rPr lang="en-US" sz="2000" b="1" dirty="0">
                <a:latin typeface="Times New Roman" pitchFamily="18" charset="0"/>
                <a:cs typeface="Times New Roman" pitchFamily="18" charset="0"/>
              </a:rPr>
              <a:t>(</a:t>
            </a:r>
            <a:r>
              <a:rPr lang="en-US" sz="2000" b="1" dirty="0" err="1">
                <a:latin typeface="Times New Roman" pitchFamily="18" charset="0"/>
                <a:cs typeface="Times New Roman" pitchFamily="18" charset="0"/>
              </a:rPr>
              <a:t>df_tr</a:t>
            </a:r>
            <a:r>
              <a:rPr lang="en-US" sz="2000" b="1" dirty="0">
                <a:latin typeface="Times New Roman" pitchFamily="18" charset="0"/>
                <a:cs typeface="Times New Roman" pitchFamily="18" charset="0"/>
              </a:rPr>
              <a:t>, hue='Price')</a:t>
            </a:r>
            <a:endParaRPr lang="en-US" sz="2000" dirty="0">
              <a:latin typeface="Times New Roman" pitchFamily="18" charset="0"/>
              <a:cs typeface="Times New Roman" pitchFamily="18" charset="0"/>
            </a:endParaRPr>
          </a:p>
          <a:p>
            <a:pPr marL="109728" indent="0">
              <a:buNone/>
            </a:pPr>
            <a:endParaRPr lang="en-US" dirty="0"/>
          </a:p>
        </p:txBody>
      </p:sp>
      <p:pic>
        <p:nvPicPr>
          <p:cNvPr id="4" name="Picture 3" descr="D:\users\Ankita\Desktop\flight screenshots\99.png"/>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95400"/>
            <a:ext cx="7848600" cy="5175885"/>
          </a:xfrm>
          <a:prstGeom prst="rect">
            <a:avLst/>
          </a:prstGeom>
          <a:noFill/>
          <a:ln>
            <a:noFill/>
          </a:ln>
        </p:spPr>
      </p:pic>
    </p:spTree>
    <p:extLst>
      <p:ext uri="{BB962C8B-B14F-4D97-AF65-F5344CB8AC3E}">
        <p14:creationId xmlns:p14="http://schemas.microsoft.com/office/powerpoint/2010/main" val="2066080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5550091"/>
          </a:xfrm>
        </p:spPr>
        <p:txBody>
          <a:bodyPr/>
          <a:lstStyle/>
          <a:p>
            <a:pPr marL="109728" indent="0">
              <a:buNone/>
            </a:pPr>
            <a:r>
              <a:rPr lang="en-US" sz="2400" b="1" dirty="0">
                <a:latin typeface="Arial" pitchFamily="34" charset="0"/>
                <a:cs typeface="Arial" pitchFamily="34" charset="0"/>
              </a:rPr>
              <a:t>Multi </a:t>
            </a:r>
            <a:r>
              <a:rPr lang="en-US" sz="2400" b="1" dirty="0" err="1">
                <a:latin typeface="Arial" pitchFamily="34" charset="0"/>
                <a:cs typeface="Arial" pitchFamily="34" charset="0"/>
              </a:rPr>
              <a:t>Varient</a:t>
            </a:r>
            <a:r>
              <a:rPr lang="en-US" sz="2400" b="1" dirty="0">
                <a:latin typeface="Arial" pitchFamily="34" charset="0"/>
                <a:cs typeface="Arial" pitchFamily="34" charset="0"/>
              </a:rPr>
              <a:t> Analysis of Test Dataset:</a:t>
            </a:r>
            <a:endParaRPr lang="en-US" sz="2400" dirty="0">
              <a:latin typeface="Arial" pitchFamily="34" charset="0"/>
              <a:cs typeface="Arial" pitchFamily="34" charset="0"/>
            </a:endParaRPr>
          </a:p>
          <a:p>
            <a:endParaRPr lang="en-US" dirty="0"/>
          </a:p>
        </p:txBody>
      </p:sp>
      <p:pic>
        <p:nvPicPr>
          <p:cNvPr id="4" name="Picture 3" descr="D:\users\Ankita\Desktop\flight screenshots\100.png"/>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7772400" cy="5417185"/>
          </a:xfrm>
          <a:prstGeom prst="rect">
            <a:avLst/>
          </a:prstGeom>
          <a:noFill/>
          <a:ln>
            <a:noFill/>
          </a:ln>
        </p:spPr>
      </p:pic>
    </p:spTree>
    <p:extLst>
      <p:ext uri="{BB962C8B-B14F-4D97-AF65-F5344CB8AC3E}">
        <p14:creationId xmlns:p14="http://schemas.microsoft.com/office/powerpoint/2010/main" val="2365513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101.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914400"/>
            <a:ext cx="8229600" cy="2016860"/>
          </a:xfrm>
          <a:prstGeom prst="rect">
            <a:avLst/>
          </a:prstGeom>
          <a:noFill/>
          <a:ln>
            <a:noFill/>
          </a:ln>
        </p:spPr>
      </p:pic>
      <p:sp>
        <p:nvSpPr>
          <p:cNvPr id="5" name="Rectangle 4"/>
          <p:cNvSpPr/>
          <p:nvPr/>
        </p:nvSpPr>
        <p:spPr>
          <a:xfrm>
            <a:off x="807396" y="3105835"/>
            <a:ext cx="7727004" cy="400110"/>
          </a:xfrm>
          <a:prstGeom prst="rect">
            <a:avLst/>
          </a:prstGeom>
        </p:spPr>
        <p:txBody>
          <a:bodyPr wrap="square">
            <a:spAutoFit/>
          </a:bodyPr>
          <a:lstStyle/>
          <a:p>
            <a:r>
              <a:rPr lang="en-IN" sz="2000" dirty="0">
                <a:latin typeface="Times New Roman" pitchFamily="18" charset="0"/>
                <a:cs typeface="Times New Roman" pitchFamily="18" charset="0"/>
              </a:rPr>
              <a:t>Here distribution of all columns in Train Dataset.</a:t>
            </a:r>
            <a:endParaRPr lang="en-US" sz="2000" dirty="0">
              <a:latin typeface="Times New Roman" pitchFamily="18" charset="0"/>
              <a:cs typeface="Times New Roman" pitchFamily="18" charset="0"/>
            </a:endParaRPr>
          </a:p>
        </p:txBody>
      </p:sp>
      <p:pic>
        <p:nvPicPr>
          <p:cNvPr id="6" name="Picture 5" descr="D:\users\Ankita\Desktop\flight screenshots\10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886200"/>
            <a:ext cx="5731510" cy="1011555"/>
          </a:xfrm>
          <a:prstGeom prst="rect">
            <a:avLst/>
          </a:prstGeom>
          <a:noFill/>
          <a:ln>
            <a:noFill/>
          </a:ln>
        </p:spPr>
      </p:pic>
      <p:sp>
        <p:nvSpPr>
          <p:cNvPr id="7" name="Rectangle 6"/>
          <p:cNvSpPr/>
          <p:nvPr/>
        </p:nvSpPr>
        <p:spPr>
          <a:xfrm>
            <a:off x="807396" y="5281029"/>
            <a:ext cx="6279204" cy="400110"/>
          </a:xfrm>
          <a:prstGeom prst="rect">
            <a:avLst/>
          </a:prstGeom>
        </p:spPr>
        <p:txBody>
          <a:bodyPr wrap="square">
            <a:spAutoFit/>
          </a:bodyPr>
          <a:lstStyle/>
          <a:p>
            <a:r>
              <a:rPr lang="en-IN" sz="2000" dirty="0">
                <a:latin typeface="Times New Roman" pitchFamily="18" charset="0"/>
                <a:cs typeface="Times New Roman" pitchFamily="18" charset="0"/>
              </a:rPr>
              <a:t>Here distribution of all columns in Test Dataset.</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715182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800"/>
            <a:ext cx="8229600" cy="5821363"/>
          </a:xfrm>
        </p:spPr>
        <p:txBody>
          <a:bodyPr/>
          <a:lstStyle/>
          <a:p>
            <a:pPr marL="109728" indent="0">
              <a:buNone/>
            </a:pPr>
            <a:r>
              <a:rPr lang="en-IN" sz="2400" b="1" dirty="0">
                <a:latin typeface="Arial" pitchFamily="34" charset="0"/>
                <a:cs typeface="Arial" pitchFamily="34" charset="0"/>
              </a:rPr>
              <a:t>Data </a:t>
            </a:r>
            <a:r>
              <a:rPr lang="en-IN" sz="2400" b="1" dirty="0" smtClean="0">
                <a:latin typeface="Arial" pitchFamily="34" charset="0"/>
                <a:cs typeface="Arial" pitchFamily="34" charset="0"/>
              </a:rPr>
              <a:t>Inputs- Output </a:t>
            </a:r>
            <a:r>
              <a:rPr lang="en-IN" sz="2400" b="1" dirty="0">
                <a:latin typeface="Arial" pitchFamily="34" charset="0"/>
                <a:cs typeface="Arial" pitchFamily="34" charset="0"/>
              </a:rPr>
              <a:t> </a:t>
            </a:r>
            <a:r>
              <a:rPr lang="en-IN" sz="2400" b="1" dirty="0" smtClean="0">
                <a:latin typeface="Arial" pitchFamily="34" charset="0"/>
                <a:cs typeface="Arial" pitchFamily="34" charset="0"/>
              </a:rPr>
              <a:t>Logic </a:t>
            </a:r>
            <a:r>
              <a:rPr lang="en-IN" sz="2400" b="1" dirty="0">
                <a:latin typeface="Arial" pitchFamily="34" charset="0"/>
                <a:cs typeface="Arial" pitchFamily="34" charset="0"/>
              </a:rPr>
              <a:t>Relationships</a:t>
            </a:r>
            <a:endParaRPr lang="en-US" sz="2400" dirty="0">
              <a:latin typeface="Arial" pitchFamily="34" charset="0"/>
              <a:cs typeface="Arial" pitchFamily="34" charset="0"/>
            </a:endParaRPr>
          </a:p>
          <a:p>
            <a:pPr marL="109728" indent="0">
              <a:buNone/>
            </a:pPr>
            <a:endParaRPr lang="en-US" dirty="0"/>
          </a:p>
        </p:txBody>
      </p:sp>
      <p:pic>
        <p:nvPicPr>
          <p:cNvPr id="4" name="Picture 3" descr="D:\users\Ankita\Desktop\flight screenshots\106.png"/>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43000"/>
            <a:ext cx="6934200" cy="1143000"/>
          </a:xfrm>
          <a:prstGeom prst="rect">
            <a:avLst/>
          </a:prstGeom>
          <a:noFill/>
          <a:ln>
            <a:noFill/>
          </a:ln>
        </p:spPr>
      </p:pic>
      <p:sp>
        <p:nvSpPr>
          <p:cNvPr id="5" name="Rectangle 4"/>
          <p:cNvSpPr/>
          <p:nvPr/>
        </p:nvSpPr>
        <p:spPr>
          <a:xfrm>
            <a:off x="838200" y="2317895"/>
            <a:ext cx="7010400" cy="707886"/>
          </a:xfrm>
          <a:prstGeom prst="rect">
            <a:avLst/>
          </a:prstGeom>
        </p:spPr>
        <p:txBody>
          <a:bodyPr wrap="square">
            <a:spAutoFit/>
          </a:bodyPr>
          <a:lstStyle/>
          <a:p>
            <a:pPr algn="just"/>
            <a:r>
              <a:rPr lang="en-IN" sz="2000" dirty="0">
                <a:latin typeface="Times New Roman" pitchFamily="18" charset="0"/>
                <a:cs typeface="Times New Roman" pitchFamily="18" charset="0"/>
              </a:rPr>
              <a:t>Here Change the values in </a:t>
            </a:r>
            <a:r>
              <a:rPr lang="en-IN" sz="2000" dirty="0" err="1">
                <a:latin typeface="Times New Roman" pitchFamily="18" charset="0"/>
                <a:cs typeface="Times New Roman" pitchFamily="18" charset="0"/>
              </a:rPr>
              <a:t>Total_Stops</a:t>
            </a:r>
            <a:r>
              <a:rPr lang="en-IN" sz="2000" dirty="0">
                <a:latin typeface="Times New Roman" pitchFamily="18" charset="0"/>
                <a:cs typeface="Times New Roman" pitchFamily="18" charset="0"/>
              </a:rPr>
              <a:t> column in Train and Test Dataset.</a:t>
            </a:r>
            <a:endParaRPr lang="en-US" sz="2000" dirty="0">
              <a:latin typeface="Times New Roman" pitchFamily="18" charset="0"/>
              <a:cs typeface="Times New Roman" pitchFamily="18" charset="0"/>
            </a:endParaRPr>
          </a:p>
        </p:txBody>
      </p:sp>
      <p:pic>
        <p:nvPicPr>
          <p:cNvPr id="6" name="Picture 5" descr="D:\users\Ankita\Desktop\flight screenshots\107.png"/>
          <p:cNvPicPr/>
          <p:nvPr/>
        </p:nvPicPr>
        <p:blipFill>
          <a:blip r:embed="rId4">
            <a:extLst>
              <a:ext uri="{28A0092B-C50C-407E-A947-70E740481C1C}">
                <a14:useLocalDpi xmlns:a14="http://schemas.microsoft.com/office/drawing/2010/main" val="0"/>
              </a:ext>
            </a:extLst>
          </a:blip>
          <a:srcRect/>
          <a:stretch>
            <a:fillRect/>
          </a:stretch>
        </p:blipFill>
        <p:spPr bwMode="auto">
          <a:xfrm>
            <a:off x="800911" y="3124200"/>
            <a:ext cx="3020695" cy="2528570"/>
          </a:xfrm>
          <a:prstGeom prst="rect">
            <a:avLst/>
          </a:prstGeom>
          <a:noFill/>
          <a:ln>
            <a:noFill/>
          </a:ln>
        </p:spPr>
      </p:pic>
      <p:pic>
        <p:nvPicPr>
          <p:cNvPr id="7" name="Picture 6" descr="D:\users\Ankita\Desktop\flight screenshots\108.png"/>
          <p:cNvPicPr/>
          <p:nvPr/>
        </p:nvPicPr>
        <p:blipFill>
          <a:blip r:embed="rId5">
            <a:extLst>
              <a:ext uri="{28A0092B-C50C-407E-A947-70E740481C1C}">
                <a14:useLocalDpi xmlns:a14="http://schemas.microsoft.com/office/drawing/2010/main" val="0"/>
              </a:ext>
            </a:extLst>
          </a:blip>
          <a:srcRect/>
          <a:stretch>
            <a:fillRect/>
          </a:stretch>
        </p:blipFill>
        <p:spPr bwMode="auto">
          <a:xfrm>
            <a:off x="4596319" y="3276600"/>
            <a:ext cx="3089910" cy="1996440"/>
          </a:xfrm>
          <a:prstGeom prst="rect">
            <a:avLst/>
          </a:prstGeom>
          <a:noFill/>
          <a:ln>
            <a:noFill/>
          </a:ln>
        </p:spPr>
      </p:pic>
      <p:sp>
        <p:nvSpPr>
          <p:cNvPr id="8" name="Rectangle 7"/>
          <p:cNvSpPr/>
          <p:nvPr/>
        </p:nvSpPr>
        <p:spPr>
          <a:xfrm>
            <a:off x="1143000" y="5867400"/>
            <a:ext cx="6934200" cy="707886"/>
          </a:xfrm>
          <a:prstGeom prst="rect">
            <a:avLst/>
          </a:prstGeom>
        </p:spPr>
        <p:txBody>
          <a:bodyPr wrap="square">
            <a:spAutoFit/>
          </a:bodyPr>
          <a:lstStyle/>
          <a:p>
            <a:r>
              <a:rPr lang="en-IN" sz="2000" dirty="0">
                <a:latin typeface="Times New Roman" pitchFamily="18" charset="0"/>
                <a:cs typeface="Times New Roman" pitchFamily="18" charset="0"/>
              </a:rPr>
              <a:t>Here Check the values in Airline and Additional Info column in Dataset.</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6601983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109.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457200"/>
            <a:ext cx="8229600" cy="2144649"/>
          </a:xfrm>
          <a:prstGeom prst="rect">
            <a:avLst/>
          </a:prstGeom>
          <a:noFill/>
          <a:ln>
            <a:noFill/>
          </a:ln>
        </p:spPr>
      </p:pic>
      <p:sp>
        <p:nvSpPr>
          <p:cNvPr id="5" name="Rectangle 4"/>
          <p:cNvSpPr/>
          <p:nvPr/>
        </p:nvSpPr>
        <p:spPr>
          <a:xfrm>
            <a:off x="381000" y="2743200"/>
            <a:ext cx="8153400" cy="707886"/>
          </a:xfrm>
          <a:prstGeom prst="rect">
            <a:avLst/>
          </a:prstGeom>
        </p:spPr>
        <p:txBody>
          <a:bodyPr wrap="square">
            <a:spAutoFit/>
          </a:bodyPr>
          <a:lstStyle/>
          <a:p>
            <a:r>
              <a:rPr lang="en-IN" sz="2000" dirty="0">
                <a:latin typeface="Times New Roman" pitchFamily="18" charset="0"/>
                <a:cs typeface="Times New Roman" pitchFamily="18" charset="0"/>
              </a:rPr>
              <a:t>Here Change the values in Airline and </a:t>
            </a:r>
            <a:r>
              <a:rPr lang="en-IN" sz="2000" dirty="0" err="1">
                <a:latin typeface="Times New Roman" pitchFamily="18" charset="0"/>
                <a:cs typeface="Times New Roman" pitchFamily="18" charset="0"/>
              </a:rPr>
              <a:t>Additional_Info</a:t>
            </a:r>
            <a:r>
              <a:rPr lang="en-IN" sz="2000" dirty="0">
                <a:latin typeface="Times New Roman" pitchFamily="18" charset="0"/>
                <a:cs typeface="Times New Roman" pitchFamily="18" charset="0"/>
              </a:rPr>
              <a:t> column in Train and Test Dataset.’</a:t>
            </a:r>
            <a:endParaRPr lang="en-US" sz="2000" dirty="0">
              <a:latin typeface="Times New Roman" pitchFamily="18" charset="0"/>
              <a:cs typeface="Times New Roman" pitchFamily="18" charset="0"/>
            </a:endParaRPr>
          </a:p>
        </p:txBody>
      </p:sp>
      <p:pic>
        <p:nvPicPr>
          <p:cNvPr id="6" name="Picture 5" descr="D:\users\Ankita\Desktop\flight screenshots\110.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3886200"/>
            <a:ext cx="7467600" cy="1567815"/>
          </a:xfrm>
          <a:prstGeom prst="rect">
            <a:avLst/>
          </a:prstGeom>
          <a:noFill/>
          <a:ln>
            <a:noFill/>
          </a:ln>
        </p:spPr>
      </p:pic>
      <p:sp>
        <p:nvSpPr>
          <p:cNvPr id="7" name="Rectangle 6"/>
          <p:cNvSpPr/>
          <p:nvPr/>
        </p:nvSpPr>
        <p:spPr>
          <a:xfrm>
            <a:off x="838200" y="5736077"/>
            <a:ext cx="3741730" cy="369332"/>
          </a:xfrm>
          <a:prstGeom prst="rect">
            <a:avLst/>
          </a:prstGeom>
        </p:spPr>
        <p:txBody>
          <a:bodyPr wrap="none">
            <a:spAutoFit/>
          </a:bodyPr>
          <a:lstStyle/>
          <a:p>
            <a:r>
              <a:rPr lang="en-IN" dirty="0"/>
              <a:t>After that display Train dataset.</a:t>
            </a:r>
            <a:endParaRPr lang="en-US" dirty="0"/>
          </a:p>
        </p:txBody>
      </p:sp>
    </p:spTree>
    <p:extLst>
      <p:ext uri="{BB962C8B-B14F-4D97-AF65-F5344CB8AC3E}">
        <p14:creationId xmlns:p14="http://schemas.microsoft.com/office/powerpoint/2010/main" val="975654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111.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838200"/>
            <a:ext cx="7620000" cy="2590800"/>
          </a:xfrm>
          <a:prstGeom prst="rect">
            <a:avLst/>
          </a:prstGeom>
          <a:noFill/>
          <a:ln>
            <a:noFill/>
          </a:ln>
        </p:spPr>
      </p:pic>
      <p:sp>
        <p:nvSpPr>
          <p:cNvPr id="5" name="Rectangle 4"/>
          <p:cNvSpPr/>
          <p:nvPr/>
        </p:nvSpPr>
        <p:spPr>
          <a:xfrm>
            <a:off x="838200" y="4191000"/>
            <a:ext cx="7543800" cy="400110"/>
          </a:xfrm>
          <a:prstGeom prst="rect">
            <a:avLst/>
          </a:prstGeom>
        </p:spPr>
        <p:txBody>
          <a:bodyPr wrap="square">
            <a:spAutoFit/>
          </a:bodyPr>
          <a:lstStyle/>
          <a:p>
            <a:pPr algn="just"/>
            <a:r>
              <a:rPr lang="en-IN" sz="2000" dirty="0">
                <a:latin typeface="Times New Roman" pitchFamily="18" charset="0"/>
                <a:cs typeface="Times New Roman" pitchFamily="18" charset="0"/>
              </a:rPr>
              <a:t>After that display Test dataset.</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516548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229600" cy="5016691"/>
          </a:xfrm>
        </p:spPr>
        <p:txBody>
          <a:bodyPr/>
          <a:lstStyle/>
          <a:p>
            <a:pPr marL="109728" indent="0">
              <a:buNone/>
            </a:pPr>
            <a:r>
              <a:rPr lang="en-US" sz="2000" dirty="0">
                <a:latin typeface="Times New Roman" pitchFamily="18" charset="0"/>
                <a:cs typeface="Times New Roman" pitchFamily="18" charset="0"/>
              </a:rPr>
              <a:t>Check the how many Rows and Columns present in dataset:</a:t>
            </a:r>
          </a:p>
          <a:p>
            <a:pPr marL="109728" indent="0">
              <a:buNone/>
            </a:pPr>
            <a:endParaRPr lang="en-US" dirty="0"/>
          </a:p>
        </p:txBody>
      </p:sp>
      <p:sp>
        <p:nvSpPr>
          <p:cNvPr id="3" name="Title 2"/>
          <p:cNvSpPr>
            <a:spLocks noGrp="1"/>
          </p:cNvSpPr>
          <p:nvPr>
            <p:ph type="title"/>
          </p:nvPr>
        </p:nvSpPr>
        <p:spPr>
          <a:xfrm>
            <a:off x="457200" y="274638"/>
            <a:ext cx="8229600" cy="792162"/>
          </a:xfrm>
        </p:spPr>
        <p:txBody>
          <a:bodyPr>
            <a:normAutofit fontScale="90000"/>
          </a:bodyPr>
          <a:lstStyle/>
          <a:p>
            <a:r>
              <a:rPr lang="en-US" sz="3600" u="sng" dirty="0" smtClean="0">
                <a:solidFill>
                  <a:schemeClr val="tx1"/>
                </a:solidFill>
                <a:latin typeface="Arial" pitchFamily="34" charset="0"/>
                <a:cs typeface="Arial" pitchFamily="34" charset="0"/>
              </a:rPr>
              <a:t/>
            </a:r>
            <a:br>
              <a:rPr lang="en-US" sz="3600" u="sng" dirty="0" smtClean="0">
                <a:solidFill>
                  <a:schemeClr val="tx1"/>
                </a:solidFill>
                <a:latin typeface="Arial" pitchFamily="34" charset="0"/>
                <a:cs typeface="Arial" pitchFamily="34" charset="0"/>
              </a:rPr>
            </a:br>
            <a:r>
              <a:rPr lang="en-US" sz="3600" u="sng" dirty="0" smtClean="0">
                <a:solidFill>
                  <a:schemeClr val="tx1"/>
                </a:solidFill>
                <a:latin typeface="Arial" pitchFamily="34" charset="0"/>
                <a:cs typeface="Arial" pitchFamily="34" charset="0"/>
              </a:rPr>
              <a:t/>
            </a:r>
            <a:br>
              <a:rPr lang="en-US" sz="3600" u="sng" dirty="0" smtClean="0">
                <a:solidFill>
                  <a:schemeClr val="tx1"/>
                </a:solidFill>
                <a:latin typeface="Arial" pitchFamily="34" charset="0"/>
                <a:cs typeface="Arial" pitchFamily="34" charset="0"/>
              </a:rPr>
            </a:br>
            <a:r>
              <a:rPr lang="en-US" sz="3600" u="sng" dirty="0" smtClean="0">
                <a:solidFill>
                  <a:schemeClr val="tx1"/>
                </a:solidFill>
                <a:latin typeface="Arial" pitchFamily="34" charset="0"/>
                <a:cs typeface="Arial" pitchFamily="34" charset="0"/>
              </a:rPr>
              <a:t>2</a:t>
            </a:r>
            <a:r>
              <a:rPr lang="en-US" sz="3600" u="sng" dirty="0">
                <a:solidFill>
                  <a:schemeClr val="tx1"/>
                </a:solidFill>
                <a:latin typeface="Arial" pitchFamily="34" charset="0"/>
                <a:cs typeface="Arial" pitchFamily="34" charset="0"/>
              </a:rPr>
              <a:t>. Data Analysis:</a:t>
            </a:r>
            <a:br>
              <a:rPr lang="en-US" sz="3600" u="sng" dirty="0">
                <a:solidFill>
                  <a:schemeClr val="tx1"/>
                </a:solidFill>
                <a:latin typeface="Arial" pitchFamily="34" charset="0"/>
                <a:cs typeface="Arial" pitchFamily="34" charset="0"/>
              </a:rPr>
            </a:br>
            <a:r>
              <a:rPr lang="en-US" sz="4000" u="sng" dirty="0">
                <a:solidFill>
                  <a:schemeClr val="tx1"/>
                </a:solidFill>
                <a:latin typeface="Times New Roman" pitchFamily="18" charset="0"/>
                <a:cs typeface="Times New Roman" pitchFamily="18" charset="0"/>
              </a:rPr>
              <a:t/>
            </a:r>
            <a:br>
              <a:rPr lang="en-US" sz="4000" u="sng" dirty="0">
                <a:solidFill>
                  <a:schemeClr val="tx1"/>
                </a:solidFill>
                <a:latin typeface="Times New Roman" pitchFamily="18" charset="0"/>
                <a:cs typeface="Times New Roman" pitchFamily="18" charset="0"/>
              </a:rPr>
            </a:br>
            <a:endParaRPr lang="en-US" dirty="0"/>
          </a:p>
        </p:txBody>
      </p:sp>
      <p:pic>
        <p:nvPicPr>
          <p:cNvPr id="4" name="Picture 3" descr="D:\users\Ankita\Desktop\flight screenshots\4.png"/>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52600"/>
            <a:ext cx="5334000" cy="2667000"/>
          </a:xfrm>
          <a:prstGeom prst="rect">
            <a:avLst/>
          </a:prstGeom>
          <a:noFill/>
          <a:ln>
            <a:noFill/>
          </a:ln>
        </p:spPr>
      </p:pic>
      <p:sp>
        <p:nvSpPr>
          <p:cNvPr id="5" name="Rectangle 4"/>
          <p:cNvSpPr/>
          <p:nvPr/>
        </p:nvSpPr>
        <p:spPr>
          <a:xfrm>
            <a:off x="457200" y="4876800"/>
            <a:ext cx="7924800" cy="1323439"/>
          </a:xfrm>
          <a:prstGeom prst="rect">
            <a:avLst/>
          </a:prstGeom>
        </p:spPr>
        <p:txBody>
          <a:bodyPr wrap="square">
            <a:spAutoFit/>
          </a:bodyPr>
          <a:lstStyle/>
          <a:p>
            <a:pPr algn="just"/>
            <a:r>
              <a:rPr lang="en-IN" sz="2000" dirty="0">
                <a:latin typeface="Times New Roman" pitchFamily="18" charset="0"/>
                <a:cs typeface="Times New Roman" pitchFamily="18" charset="0"/>
              </a:rPr>
              <a:t>Check the how much Columns and rows present in dataset using </a:t>
            </a:r>
            <a:r>
              <a:rPr lang="en-IN" sz="2000" dirty="0" err="1">
                <a:latin typeface="Times New Roman" pitchFamily="18" charset="0"/>
                <a:cs typeface="Times New Roman" pitchFamily="18" charset="0"/>
              </a:rPr>
              <a:t>df.shape</a:t>
            </a:r>
            <a:r>
              <a:rPr lang="en-IN" sz="2000" dirty="0">
                <a:latin typeface="Times New Roman" pitchFamily="18" charset="0"/>
                <a:cs typeface="Times New Roman" pitchFamily="18" charset="0"/>
              </a:rPr>
              <a:t>() is use to check the rows and columns count in this above dataset there are 10683 rows and 11 columns are present in train dataset and 2671 rows and 10 columns are present in test dataset. </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806347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11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457201"/>
            <a:ext cx="6832951" cy="2057400"/>
          </a:xfrm>
          <a:prstGeom prst="rect">
            <a:avLst/>
          </a:prstGeom>
          <a:noFill/>
          <a:ln>
            <a:noFill/>
          </a:ln>
        </p:spPr>
      </p:pic>
      <p:sp>
        <p:nvSpPr>
          <p:cNvPr id="5" name="Rectangle 4"/>
          <p:cNvSpPr/>
          <p:nvPr/>
        </p:nvSpPr>
        <p:spPr>
          <a:xfrm>
            <a:off x="457200" y="2667000"/>
            <a:ext cx="7772400" cy="707886"/>
          </a:xfrm>
          <a:prstGeom prst="rect">
            <a:avLst/>
          </a:prstGeom>
        </p:spPr>
        <p:txBody>
          <a:bodyPr wrap="square">
            <a:spAutoFit/>
          </a:bodyPr>
          <a:lstStyle/>
          <a:p>
            <a:pPr algn="just"/>
            <a:r>
              <a:rPr lang="en-IN" sz="2000" dirty="0">
                <a:latin typeface="Times New Roman" pitchFamily="18" charset="0"/>
                <a:cs typeface="Times New Roman" pitchFamily="18" charset="0"/>
              </a:rPr>
              <a:t>Here use label encoder to replace the categorical values into numeric in train dataset  and drop the Route column because it is not much important.</a:t>
            </a:r>
            <a:endParaRPr lang="en-US" sz="2000" dirty="0">
              <a:latin typeface="Times New Roman" pitchFamily="18" charset="0"/>
              <a:cs typeface="Times New Roman" pitchFamily="18" charset="0"/>
            </a:endParaRPr>
          </a:p>
        </p:txBody>
      </p:sp>
      <p:pic>
        <p:nvPicPr>
          <p:cNvPr id="6" name="Picture 5" descr="D:\users\Ankita\Desktop\flight screenshots\113.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396" y="3733800"/>
            <a:ext cx="7574604" cy="2057400"/>
          </a:xfrm>
          <a:prstGeom prst="rect">
            <a:avLst/>
          </a:prstGeom>
          <a:noFill/>
          <a:ln>
            <a:noFill/>
          </a:ln>
        </p:spPr>
      </p:pic>
      <p:sp>
        <p:nvSpPr>
          <p:cNvPr id="7" name="Rectangle 6"/>
          <p:cNvSpPr/>
          <p:nvPr/>
        </p:nvSpPr>
        <p:spPr>
          <a:xfrm>
            <a:off x="533400" y="5856450"/>
            <a:ext cx="7848599" cy="707886"/>
          </a:xfrm>
          <a:prstGeom prst="rect">
            <a:avLst/>
          </a:prstGeom>
        </p:spPr>
        <p:txBody>
          <a:bodyPr wrap="square">
            <a:spAutoFit/>
          </a:bodyPr>
          <a:lstStyle/>
          <a:p>
            <a:pPr algn="just"/>
            <a:r>
              <a:rPr lang="en-IN" sz="2000" dirty="0">
                <a:latin typeface="Times New Roman" pitchFamily="18" charset="0"/>
                <a:cs typeface="Times New Roman" pitchFamily="18" charset="0"/>
              </a:rPr>
              <a:t>Here after converting categorical values into numeric display Train Dataset.</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971016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114.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381000"/>
            <a:ext cx="6623390" cy="1828800"/>
          </a:xfrm>
          <a:prstGeom prst="rect">
            <a:avLst/>
          </a:prstGeom>
          <a:noFill/>
          <a:ln>
            <a:noFill/>
          </a:ln>
        </p:spPr>
      </p:pic>
      <p:sp>
        <p:nvSpPr>
          <p:cNvPr id="5" name="Rectangle 4"/>
          <p:cNvSpPr/>
          <p:nvPr/>
        </p:nvSpPr>
        <p:spPr>
          <a:xfrm>
            <a:off x="533400" y="2209800"/>
            <a:ext cx="7543800" cy="1015663"/>
          </a:xfrm>
          <a:prstGeom prst="rect">
            <a:avLst/>
          </a:prstGeom>
        </p:spPr>
        <p:txBody>
          <a:bodyPr wrap="square">
            <a:spAutoFit/>
          </a:bodyPr>
          <a:lstStyle/>
          <a:p>
            <a:pPr algn="just"/>
            <a:r>
              <a:rPr lang="en-IN" sz="2000" dirty="0">
                <a:latin typeface="Times New Roman" pitchFamily="18" charset="0"/>
                <a:cs typeface="Times New Roman" pitchFamily="18" charset="0"/>
              </a:rPr>
              <a:t>Here use label encoder to replace the categorical values into numeric in Test dataset  and drop the Route column because it is not much important.</a:t>
            </a:r>
            <a:endParaRPr lang="en-US" sz="2000" dirty="0">
              <a:latin typeface="Times New Roman" pitchFamily="18" charset="0"/>
              <a:cs typeface="Times New Roman" pitchFamily="18" charset="0"/>
            </a:endParaRPr>
          </a:p>
        </p:txBody>
      </p:sp>
      <p:pic>
        <p:nvPicPr>
          <p:cNvPr id="6" name="Picture 5" descr="D:\users\Ankita\Desktop\flight screenshots\115.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264" y="3581400"/>
            <a:ext cx="7767536" cy="2057400"/>
          </a:xfrm>
          <a:prstGeom prst="rect">
            <a:avLst/>
          </a:prstGeom>
          <a:noFill/>
          <a:ln>
            <a:noFill/>
          </a:ln>
        </p:spPr>
      </p:pic>
      <p:sp>
        <p:nvSpPr>
          <p:cNvPr id="7" name="Rectangle 6"/>
          <p:cNvSpPr/>
          <p:nvPr/>
        </p:nvSpPr>
        <p:spPr>
          <a:xfrm>
            <a:off x="347764" y="5638800"/>
            <a:ext cx="8148536" cy="400110"/>
          </a:xfrm>
          <a:prstGeom prst="rect">
            <a:avLst/>
          </a:prstGeom>
        </p:spPr>
        <p:txBody>
          <a:bodyPr wrap="square">
            <a:spAutoFit/>
          </a:bodyPr>
          <a:lstStyle/>
          <a:p>
            <a:pPr algn="just"/>
            <a:r>
              <a:rPr lang="en-IN" sz="2000" dirty="0">
                <a:latin typeface="Times New Roman" pitchFamily="18" charset="0"/>
                <a:cs typeface="Times New Roman" pitchFamily="18" charset="0"/>
              </a:rPr>
              <a:t>Here after converting categorical values into numeric display Test Dataset.</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4761058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6019800"/>
          </a:xfrm>
        </p:spPr>
        <p:txBody>
          <a:bodyPr/>
          <a:lstStyle/>
          <a:p>
            <a:pPr marL="109728" indent="0">
              <a:buNone/>
            </a:pPr>
            <a:r>
              <a:rPr lang="en-US" sz="2400" b="1" dirty="0">
                <a:latin typeface="Arial" pitchFamily="34" charset="0"/>
                <a:cs typeface="Arial" pitchFamily="34" charset="0"/>
              </a:rPr>
              <a:t>Correlation:</a:t>
            </a:r>
          </a:p>
          <a:p>
            <a:pPr marL="109728" indent="0">
              <a:buNone/>
            </a:pPr>
            <a:r>
              <a:rPr lang="en-US" sz="2000" b="1" dirty="0" err="1">
                <a:latin typeface="Times New Roman" pitchFamily="18" charset="0"/>
                <a:cs typeface="Times New Roman" pitchFamily="18" charset="0"/>
              </a:rPr>
              <a:t>Heatmap</a:t>
            </a:r>
            <a:r>
              <a:rPr lang="en-US" sz="2000" b="1" dirty="0">
                <a:latin typeface="Times New Roman" pitchFamily="18" charset="0"/>
                <a:cs typeface="Times New Roman" pitchFamily="18" charset="0"/>
              </a:rPr>
              <a:t> of Train Dataset:</a:t>
            </a:r>
            <a:endParaRPr lang="en-US" sz="2000" dirty="0">
              <a:latin typeface="Times New Roman" pitchFamily="18" charset="0"/>
              <a:cs typeface="Times New Roman" pitchFamily="18" charset="0"/>
            </a:endParaRPr>
          </a:p>
          <a:p>
            <a:pPr marL="109728" indent="0">
              <a:buNone/>
            </a:pPr>
            <a:r>
              <a:rPr lang="en-US" sz="2000" dirty="0" err="1">
                <a:latin typeface="Times New Roman" pitchFamily="18" charset="0"/>
                <a:cs typeface="Times New Roman" pitchFamily="18" charset="0"/>
              </a:rPr>
              <a:t>cor</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df_tr.corr</a:t>
            </a:r>
            <a:r>
              <a:rPr lang="en-US" sz="2000" dirty="0">
                <a:latin typeface="Times New Roman" pitchFamily="18" charset="0"/>
                <a:cs typeface="Times New Roman" pitchFamily="18" charset="0"/>
              </a:rPr>
              <a:t>()</a:t>
            </a:r>
          </a:p>
          <a:p>
            <a:pPr marL="109728" indent="0">
              <a:buNone/>
            </a:pPr>
            <a:r>
              <a:rPr lang="en-US" sz="2000" dirty="0" err="1">
                <a:latin typeface="Times New Roman" pitchFamily="18" charset="0"/>
                <a:cs typeface="Times New Roman" pitchFamily="18" charset="0"/>
              </a:rPr>
              <a:t>cor</a:t>
            </a:r>
            <a:endParaRPr lang="en-US" sz="2000" dirty="0">
              <a:latin typeface="Times New Roman" pitchFamily="18" charset="0"/>
              <a:cs typeface="Times New Roman" pitchFamily="18" charset="0"/>
            </a:endParaRPr>
          </a:p>
          <a:p>
            <a:pPr marL="109728" indent="0">
              <a:buNone/>
            </a:pPr>
            <a:endParaRPr lang="en-US" dirty="0"/>
          </a:p>
        </p:txBody>
      </p:sp>
      <p:pic>
        <p:nvPicPr>
          <p:cNvPr id="4" name="Picture 3" descr="D:\users\Ankita\Desktop\flight screenshots\116.png"/>
          <p:cNvPicPr/>
          <p:nvPr/>
        </p:nvPicPr>
        <p:blipFill>
          <a:blip r:embed="rId2">
            <a:extLst>
              <a:ext uri="{28A0092B-C50C-407E-A947-70E740481C1C}">
                <a14:useLocalDpi xmlns:a14="http://schemas.microsoft.com/office/drawing/2010/main" val="0"/>
              </a:ext>
            </a:extLst>
          </a:blip>
          <a:srcRect/>
          <a:stretch>
            <a:fillRect/>
          </a:stretch>
        </p:blipFill>
        <p:spPr bwMode="auto">
          <a:xfrm>
            <a:off x="762000" y="2057400"/>
            <a:ext cx="5728970" cy="3159760"/>
          </a:xfrm>
          <a:prstGeom prst="rect">
            <a:avLst/>
          </a:prstGeom>
          <a:noFill/>
          <a:ln>
            <a:noFill/>
          </a:ln>
        </p:spPr>
      </p:pic>
      <p:sp>
        <p:nvSpPr>
          <p:cNvPr id="5" name="Rectangle 4"/>
          <p:cNvSpPr/>
          <p:nvPr/>
        </p:nvSpPr>
        <p:spPr>
          <a:xfrm>
            <a:off x="740922" y="5486400"/>
            <a:ext cx="8022077" cy="707886"/>
          </a:xfrm>
          <a:prstGeom prst="rect">
            <a:avLst/>
          </a:prstGeom>
        </p:spPr>
        <p:txBody>
          <a:bodyPr wrap="square">
            <a:spAutoFit/>
          </a:bodyPr>
          <a:lstStyle/>
          <a:p>
            <a:pPr algn="just"/>
            <a:r>
              <a:rPr lang="en-IN" sz="2000" dirty="0">
                <a:latin typeface="Times New Roman" pitchFamily="18" charset="0"/>
                <a:cs typeface="Times New Roman" pitchFamily="18" charset="0"/>
              </a:rPr>
              <a:t>After that Checking Correlation of all independent columns with Target column.</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512268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473891"/>
          </a:xfrm>
        </p:spPr>
        <p:txBody>
          <a:bodyPr>
            <a:normAutofit/>
          </a:bodyPr>
          <a:lstStyle/>
          <a:p>
            <a:pPr marL="109728" indent="0">
              <a:buNone/>
            </a:pPr>
            <a:r>
              <a:rPr lang="en-IN" sz="2000" dirty="0" err="1">
                <a:latin typeface="Times New Roman" pitchFamily="18" charset="0"/>
                <a:cs typeface="Times New Roman" pitchFamily="18" charset="0"/>
              </a:rPr>
              <a:t>plt.figure</a:t>
            </a:r>
            <a:r>
              <a:rPr lang="en-IN" sz="2000" dirty="0">
                <a:latin typeface="Times New Roman" pitchFamily="18" charset="0"/>
                <a:cs typeface="Times New Roman" pitchFamily="18" charset="0"/>
              </a:rPr>
              <a:t>(</a:t>
            </a:r>
            <a:r>
              <a:rPr lang="en-IN" sz="2000" dirty="0" err="1">
                <a:latin typeface="Times New Roman" pitchFamily="18" charset="0"/>
                <a:cs typeface="Times New Roman" pitchFamily="18" charset="0"/>
              </a:rPr>
              <a:t>figsize</a:t>
            </a:r>
            <a:r>
              <a:rPr lang="en-IN" sz="2000" dirty="0">
                <a:latin typeface="Times New Roman" pitchFamily="18" charset="0"/>
                <a:cs typeface="Times New Roman" pitchFamily="18" charset="0"/>
              </a:rPr>
              <a:t>=(15,10))</a:t>
            </a:r>
            <a:endParaRPr lang="en-US" sz="2000" dirty="0">
              <a:latin typeface="Times New Roman" pitchFamily="18" charset="0"/>
              <a:cs typeface="Times New Roman" pitchFamily="18" charset="0"/>
            </a:endParaRPr>
          </a:p>
          <a:p>
            <a:pPr marL="109728" indent="0">
              <a:buNone/>
            </a:pPr>
            <a:r>
              <a:rPr lang="en-IN" sz="2000" dirty="0" err="1">
                <a:latin typeface="Times New Roman" pitchFamily="18" charset="0"/>
                <a:cs typeface="Times New Roman" pitchFamily="18" charset="0"/>
              </a:rPr>
              <a:t>sns.heatmap</a:t>
            </a:r>
            <a:r>
              <a:rPr lang="en-IN" sz="2000" dirty="0">
                <a:latin typeface="Times New Roman" pitchFamily="18" charset="0"/>
                <a:cs typeface="Times New Roman" pitchFamily="18" charset="0"/>
              </a:rPr>
              <a:t>(</a:t>
            </a:r>
            <a:r>
              <a:rPr lang="en-IN" sz="2000" dirty="0" err="1">
                <a:latin typeface="Times New Roman" pitchFamily="18" charset="0"/>
                <a:cs typeface="Times New Roman" pitchFamily="18" charset="0"/>
              </a:rPr>
              <a:t>df_tr.corr</a:t>
            </a:r>
            <a:r>
              <a:rPr lang="en-IN" sz="2000" dirty="0">
                <a:latin typeface="Times New Roman" pitchFamily="18" charset="0"/>
                <a:cs typeface="Times New Roman" pitchFamily="18" charset="0"/>
              </a:rPr>
              <a:t>(),</a:t>
            </a:r>
            <a:r>
              <a:rPr lang="en-IN" sz="2000" dirty="0" err="1">
                <a:latin typeface="Times New Roman" pitchFamily="18" charset="0"/>
                <a:cs typeface="Times New Roman" pitchFamily="18" charset="0"/>
              </a:rPr>
              <a:t>annot</a:t>
            </a:r>
            <a:r>
              <a:rPr lang="en-IN" sz="2000" dirty="0">
                <a:latin typeface="Times New Roman" pitchFamily="18" charset="0"/>
                <a:cs typeface="Times New Roman" pitchFamily="18" charset="0"/>
              </a:rPr>
              <a:t>=True)</a:t>
            </a:r>
            <a:endParaRPr lang="en-US" sz="2000" dirty="0">
              <a:latin typeface="Times New Roman" pitchFamily="18" charset="0"/>
              <a:cs typeface="Times New Roman" pitchFamily="18" charset="0"/>
            </a:endParaRPr>
          </a:p>
          <a:p>
            <a:pPr marL="109728" indent="0">
              <a:buNone/>
            </a:pPr>
            <a:endParaRPr lang="en-US" sz="2000" dirty="0">
              <a:latin typeface="Times New Roman" pitchFamily="18" charset="0"/>
              <a:cs typeface="Times New Roman" pitchFamily="18" charset="0"/>
            </a:endParaRPr>
          </a:p>
        </p:txBody>
      </p:sp>
      <p:pic>
        <p:nvPicPr>
          <p:cNvPr id="4" name="Picture 3" descr="D:\users\Ankita\Desktop\flight screenshots\117.png"/>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20238"/>
            <a:ext cx="7010400" cy="3837562"/>
          </a:xfrm>
          <a:prstGeom prst="rect">
            <a:avLst/>
          </a:prstGeom>
          <a:noFill/>
          <a:ln>
            <a:noFill/>
          </a:ln>
        </p:spPr>
      </p:pic>
      <p:sp>
        <p:nvSpPr>
          <p:cNvPr id="5" name="Rectangle 4"/>
          <p:cNvSpPr/>
          <p:nvPr/>
        </p:nvSpPr>
        <p:spPr>
          <a:xfrm>
            <a:off x="457200" y="5486400"/>
            <a:ext cx="8224736" cy="1015663"/>
          </a:xfrm>
          <a:prstGeom prst="rect">
            <a:avLst/>
          </a:prstGeom>
        </p:spPr>
        <p:txBody>
          <a:bodyPr wrap="square">
            <a:spAutoFit/>
          </a:bodyPr>
          <a:lstStyle/>
          <a:p>
            <a:pPr algn="just"/>
            <a:r>
              <a:rPr lang="en-IN" sz="2000" dirty="0">
                <a:latin typeface="Times New Roman" pitchFamily="18" charset="0"/>
                <a:cs typeface="Times New Roman" pitchFamily="18" charset="0"/>
              </a:rPr>
              <a:t>Heat map shows the correlation of every independent variable in dataset with target variable. Here above </a:t>
            </a:r>
            <a:r>
              <a:rPr lang="en-IN" sz="2000" dirty="0" err="1">
                <a:latin typeface="Times New Roman" pitchFamily="18" charset="0"/>
                <a:cs typeface="Times New Roman" pitchFamily="18" charset="0"/>
              </a:rPr>
              <a:t>heatmap</a:t>
            </a:r>
            <a:r>
              <a:rPr lang="en-IN" sz="2000" dirty="0">
                <a:latin typeface="Times New Roman" pitchFamily="18" charset="0"/>
                <a:cs typeface="Times New Roman" pitchFamily="18" charset="0"/>
              </a:rPr>
              <a:t> the every independent variable check correlation with Price target variable.</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212946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5550091"/>
          </a:xfrm>
        </p:spPr>
        <p:txBody>
          <a:bodyPr/>
          <a:lstStyle/>
          <a:p>
            <a:pPr marL="109728" indent="0">
              <a:buNone/>
            </a:pPr>
            <a:r>
              <a:rPr lang="en-IN" sz="1400" dirty="0" err="1">
                <a:latin typeface="Times New Roman" pitchFamily="18" charset="0"/>
                <a:cs typeface="Times New Roman" pitchFamily="18" charset="0"/>
              </a:rPr>
              <a:t>plt.figure</a:t>
            </a:r>
            <a:r>
              <a:rPr lang="en-IN" sz="1400" dirty="0">
                <a:latin typeface="Times New Roman" pitchFamily="18" charset="0"/>
                <a:cs typeface="Times New Roman" pitchFamily="18" charset="0"/>
              </a:rPr>
              <a:t>(</a:t>
            </a:r>
            <a:r>
              <a:rPr lang="en-IN" sz="1400" dirty="0" err="1">
                <a:latin typeface="Times New Roman" pitchFamily="18" charset="0"/>
                <a:cs typeface="Times New Roman" pitchFamily="18" charset="0"/>
              </a:rPr>
              <a:t>figsize</a:t>
            </a:r>
            <a:r>
              <a:rPr lang="en-IN" sz="1400" dirty="0">
                <a:latin typeface="Times New Roman" pitchFamily="18" charset="0"/>
                <a:cs typeface="Times New Roman" pitchFamily="18" charset="0"/>
              </a:rPr>
              <a:t>=(15,10))</a:t>
            </a:r>
            <a:endParaRPr lang="en-US" sz="1400" dirty="0">
              <a:latin typeface="Times New Roman" pitchFamily="18" charset="0"/>
              <a:cs typeface="Times New Roman" pitchFamily="18" charset="0"/>
            </a:endParaRPr>
          </a:p>
          <a:p>
            <a:pPr marL="109728" indent="0">
              <a:buNone/>
            </a:pPr>
            <a:r>
              <a:rPr lang="en-IN" sz="1400" dirty="0" err="1">
                <a:latin typeface="Times New Roman" pitchFamily="18" charset="0"/>
                <a:cs typeface="Times New Roman" pitchFamily="18" charset="0"/>
              </a:rPr>
              <a:t>df_tr.corr</a:t>
            </a:r>
            <a:r>
              <a:rPr lang="en-IN" sz="1400" dirty="0">
                <a:latin typeface="Times New Roman" pitchFamily="18" charset="0"/>
                <a:cs typeface="Times New Roman" pitchFamily="18" charset="0"/>
              </a:rPr>
              <a:t>()['Price'].</a:t>
            </a:r>
            <a:r>
              <a:rPr lang="en-IN" sz="1400" dirty="0" err="1">
                <a:latin typeface="Times New Roman" pitchFamily="18" charset="0"/>
                <a:cs typeface="Times New Roman" pitchFamily="18" charset="0"/>
              </a:rPr>
              <a:t>sort_values</a:t>
            </a:r>
            <a:r>
              <a:rPr lang="en-IN" sz="1400" dirty="0">
                <a:latin typeface="Times New Roman" pitchFamily="18" charset="0"/>
                <a:cs typeface="Times New Roman" pitchFamily="18" charset="0"/>
              </a:rPr>
              <a:t>(ascending=False).drop(['Price']).plot(kind='bar',</a:t>
            </a:r>
            <a:r>
              <a:rPr lang="en-IN" sz="1400" dirty="0" err="1">
                <a:latin typeface="Times New Roman" pitchFamily="18" charset="0"/>
                <a:cs typeface="Times New Roman" pitchFamily="18" charset="0"/>
              </a:rPr>
              <a:t>color</a:t>
            </a:r>
            <a:r>
              <a:rPr lang="en-IN" sz="1400" dirty="0">
                <a:latin typeface="Times New Roman" pitchFamily="18" charset="0"/>
                <a:cs typeface="Times New Roman" pitchFamily="18" charset="0"/>
              </a:rPr>
              <a:t>='c')</a:t>
            </a:r>
            <a:endParaRPr lang="en-US" sz="1400" dirty="0">
              <a:latin typeface="Times New Roman" pitchFamily="18" charset="0"/>
              <a:cs typeface="Times New Roman" pitchFamily="18" charset="0"/>
            </a:endParaRPr>
          </a:p>
          <a:p>
            <a:pPr marL="109728" indent="0">
              <a:buNone/>
            </a:pPr>
            <a:r>
              <a:rPr lang="en-IN" sz="1400" dirty="0" err="1">
                <a:latin typeface="Times New Roman" pitchFamily="18" charset="0"/>
                <a:cs typeface="Times New Roman" pitchFamily="18" charset="0"/>
              </a:rPr>
              <a:t>plt.xlabel</a:t>
            </a:r>
            <a:r>
              <a:rPr lang="en-IN" sz="1400" dirty="0">
                <a:latin typeface="Times New Roman" pitchFamily="18" charset="0"/>
                <a:cs typeface="Times New Roman" pitchFamily="18" charset="0"/>
              </a:rPr>
              <a:t>('Feature',</a:t>
            </a:r>
            <a:r>
              <a:rPr lang="en-IN" sz="1400" dirty="0" err="1">
                <a:latin typeface="Times New Roman" pitchFamily="18" charset="0"/>
                <a:cs typeface="Times New Roman" pitchFamily="18" charset="0"/>
              </a:rPr>
              <a:t>fontsize</a:t>
            </a:r>
            <a:r>
              <a:rPr lang="en-IN" sz="1400" dirty="0">
                <a:latin typeface="Times New Roman" pitchFamily="18" charset="0"/>
                <a:cs typeface="Times New Roman" pitchFamily="18" charset="0"/>
              </a:rPr>
              <a:t>=14)</a:t>
            </a:r>
            <a:endParaRPr lang="en-US" sz="1400" dirty="0">
              <a:latin typeface="Times New Roman" pitchFamily="18" charset="0"/>
              <a:cs typeface="Times New Roman" pitchFamily="18" charset="0"/>
            </a:endParaRPr>
          </a:p>
          <a:p>
            <a:pPr marL="109728" indent="0">
              <a:buNone/>
            </a:pPr>
            <a:r>
              <a:rPr lang="en-IN" sz="1400" dirty="0" err="1">
                <a:latin typeface="Times New Roman" pitchFamily="18" charset="0"/>
                <a:cs typeface="Times New Roman" pitchFamily="18" charset="0"/>
              </a:rPr>
              <a:t>plt.ylabel</a:t>
            </a:r>
            <a:r>
              <a:rPr lang="en-IN" sz="1400" dirty="0">
                <a:latin typeface="Times New Roman" pitchFamily="18" charset="0"/>
                <a:cs typeface="Times New Roman" pitchFamily="18" charset="0"/>
              </a:rPr>
              <a:t>('column with target names',</a:t>
            </a:r>
            <a:r>
              <a:rPr lang="en-IN" sz="1400" dirty="0" err="1">
                <a:latin typeface="Times New Roman" pitchFamily="18" charset="0"/>
                <a:cs typeface="Times New Roman" pitchFamily="18" charset="0"/>
              </a:rPr>
              <a:t>fontsize</a:t>
            </a:r>
            <a:r>
              <a:rPr lang="en-IN" sz="1400" dirty="0">
                <a:latin typeface="Times New Roman" pitchFamily="18" charset="0"/>
                <a:cs typeface="Times New Roman" pitchFamily="18" charset="0"/>
              </a:rPr>
              <a:t>=14)</a:t>
            </a:r>
            <a:endParaRPr lang="en-US" sz="1400" dirty="0">
              <a:latin typeface="Times New Roman" pitchFamily="18" charset="0"/>
              <a:cs typeface="Times New Roman" pitchFamily="18" charset="0"/>
            </a:endParaRPr>
          </a:p>
          <a:p>
            <a:pPr marL="109728" indent="0">
              <a:buNone/>
            </a:pPr>
            <a:r>
              <a:rPr lang="en-IN" sz="1400" dirty="0" err="1">
                <a:latin typeface="Times New Roman" pitchFamily="18" charset="0"/>
                <a:cs typeface="Times New Roman" pitchFamily="18" charset="0"/>
              </a:rPr>
              <a:t>plt.title</a:t>
            </a:r>
            <a:r>
              <a:rPr lang="en-IN" sz="1400" dirty="0">
                <a:latin typeface="Times New Roman" pitchFamily="18" charset="0"/>
                <a:cs typeface="Times New Roman" pitchFamily="18" charset="0"/>
              </a:rPr>
              <a:t>('correlation',</a:t>
            </a:r>
            <a:r>
              <a:rPr lang="en-IN" sz="1400" dirty="0" err="1">
                <a:latin typeface="Times New Roman" pitchFamily="18" charset="0"/>
                <a:cs typeface="Times New Roman" pitchFamily="18" charset="0"/>
              </a:rPr>
              <a:t>fontsize</a:t>
            </a:r>
            <a:r>
              <a:rPr lang="en-IN" sz="1400" dirty="0">
                <a:latin typeface="Times New Roman" pitchFamily="18" charset="0"/>
                <a:cs typeface="Times New Roman" pitchFamily="18" charset="0"/>
              </a:rPr>
              <a:t>=18)</a:t>
            </a:r>
            <a:endParaRPr lang="en-US" sz="1400" dirty="0">
              <a:latin typeface="Times New Roman" pitchFamily="18" charset="0"/>
              <a:cs typeface="Times New Roman" pitchFamily="18" charset="0"/>
            </a:endParaRPr>
          </a:p>
          <a:p>
            <a:pPr marL="109728" indent="0">
              <a:buNone/>
            </a:pPr>
            <a:r>
              <a:rPr lang="en-IN" sz="1400" dirty="0" err="1">
                <a:latin typeface="Times New Roman" pitchFamily="18" charset="0"/>
                <a:cs typeface="Times New Roman" pitchFamily="18" charset="0"/>
              </a:rPr>
              <a:t>plt.show</a:t>
            </a:r>
            <a:r>
              <a:rPr lang="en-IN" sz="1400" dirty="0">
                <a:latin typeface="Times New Roman" pitchFamily="18" charset="0"/>
                <a:cs typeface="Times New Roman" pitchFamily="18" charset="0"/>
              </a:rPr>
              <a:t>()</a:t>
            </a:r>
            <a:endParaRPr lang="en-US" sz="1400" dirty="0">
              <a:latin typeface="Times New Roman" pitchFamily="18" charset="0"/>
              <a:cs typeface="Times New Roman" pitchFamily="18" charset="0"/>
            </a:endParaRPr>
          </a:p>
          <a:p>
            <a:pPr marL="109728" indent="0">
              <a:buNone/>
            </a:pPr>
            <a:endParaRPr lang="en-US" dirty="0"/>
          </a:p>
        </p:txBody>
      </p:sp>
      <p:pic>
        <p:nvPicPr>
          <p:cNvPr id="4" name="Picture 3" descr="D:\users\Ankita\Desktop\flight screenshots\118.png"/>
          <p:cNvPicPr/>
          <p:nvPr/>
        </p:nvPicPr>
        <p:blipFill>
          <a:blip r:embed="rId2">
            <a:extLst>
              <a:ext uri="{28A0092B-C50C-407E-A947-70E740481C1C}">
                <a14:useLocalDpi xmlns:a14="http://schemas.microsoft.com/office/drawing/2010/main" val="0"/>
              </a:ext>
            </a:extLst>
          </a:blip>
          <a:srcRect/>
          <a:stretch>
            <a:fillRect/>
          </a:stretch>
        </p:blipFill>
        <p:spPr bwMode="auto">
          <a:xfrm>
            <a:off x="533400" y="2133600"/>
            <a:ext cx="5731510" cy="3124200"/>
          </a:xfrm>
          <a:prstGeom prst="rect">
            <a:avLst/>
          </a:prstGeom>
          <a:noFill/>
          <a:ln>
            <a:noFill/>
          </a:ln>
        </p:spPr>
      </p:pic>
      <p:sp>
        <p:nvSpPr>
          <p:cNvPr id="5" name="Rectangle 4"/>
          <p:cNvSpPr/>
          <p:nvPr/>
        </p:nvSpPr>
        <p:spPr>
          <a:xfrm>
            <a:off x="762000" y="5257800"/>
            <a:ext cx="7239000" cy="1292662"/>
          </a:xfrm>
          <a:prstGeom prst="rect">
            <a:avLst/>
          </a:prstGeom>
        </p:spPr>
        <p:txBody>
          <a:bodyPr wrap="square">
            <a:spAutoFit/>
          </a:bodyPr>
          <a:lstStyle/>
          <a:p>
            <a:pPr algn="just"/>
            <a:r>
              <a:rPr lang="en-IN" b="1" dirty="0"/>
              <a:t> </a:t>
            </a:r>
            <a:endParaRPr lang="en-US"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Here we shows the correlation in another way in this above we show some columns are positively and some columns are negatively correlated with target variable.</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3473784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6172200"/>
          </a:xfrm>
        </p:spPr>
        <p:txBody>
          <a:bodyPr/>
          <a:lstStyle/>
          <a:p>
            <a:pPr marL="109728" indent="0">
              <a:buNone/>
            </a:pPr>
            <a:r>
              <a:rPr lang="en-US" sz="2000" b="1" dirty="0" err="1">
                <a:latin typeface="Times New Roman" pitchFamily="18" charset="0"/>
                <a:cs typeface="Times New Roman" pitchFamily="18" charset="0"/>
              </a:rPr>
              <a:t>Heatmap</a:t>
            </a:r>
            <a:r>
              <a:rPr lang="en-US" sz="2000" b="1" dirty="0">
                <a:latin typeface="Times New Roman" pitchFamily="18" charset="0"/>
                <a:cs typeface="Times New Roman" pitchFamily="18" charset="0"/>
              </a:rPr>
              <a:t> of Test Dataset:</a:t>
            </a:r>
            <a:endParaRPr lang="en-US" sz="2000" dirty="0">
              <a:latin typeface="Times New Roman" pitchFamily="18" charset="0"/>
              <a:cs typeface="Times New Roman" pitchFamily="18" charset="0"/>
            </a:endParaRPr>
          </a:p>
          <a:p>
            <a:pPr marL="109728" indent="0">
              <a:buNone/>
            </a:pPr>
            <a:r>
              <a:rPr lang="en-US" sz="2000" dirty="0" err="1">
                <a:latin typeface="Times New Roman" pitchFamily="18" charset="0"/>
                <a:cs typeface="Times New Roman" pitchFamily="18" charset="0"/>
              </a:rPr>
              <a:t>cor</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df_te.corr</a:t>
            </a:r>
            <a:r>
              <a:rPr lang="en-US" sz="2000" dirty="0">
                <a:latin typeface="Times New Roman" pitchFamily="18" charset="0"/>
                <a:cs typeface="Times New Roman" pitchFamily="18" charset="0"/>
              </a:rPr>
              <a:t>()</a:t>
            </a:r>
          </a:p>
          <a:p>
            <a:pPr marL="109728" indent="0">
              <a:buNone/>
            </a:pPr>
            <a:r>
              <a:rPr lang="en-US" sz="2000" dirty="0" err="1">
                <a:latin typeface="Times New Roman" pitchFamily="18" charset="0"/>
                <a:cs typeface="Times New Roman" pitchFamily="18" charset="0"/>
              </a:rPr>
              <a:t>cor</a:t>
            </a:r>
            <a:endParaRPr lang="en-US" sz="2000" dirty="0">
              <a:latin typeface="Times New Roman" pitchFamily="18" charset="0"/>
              <a:cs typeface="Times New Roman" pitchFamily="18" charset="0"/>
            </a:endParaRPr>
          </a:p>
          <a:p>
            <a:pPr marL="109728" indent="0">
              <a:buNone/>
            </a:pPr>
            <a:endParaRPr lang="en-US" dirty="0"/>
          </a:p>
        </p:txBody>
      </p:sp>
      <p:pic>
        <p:nvPicPr>
          <p:cNvPr id="4" name="Picture 3" descr="D:\users\Ankita\Desktop\flight screenshots\119.png"/>
          <p:cNvPicPr/>
          <p:nvPr/>
        </p:nvPicPr>
        <p:blipFill>
          <a:blip r:embed="rId2">
            <a:extLst>
              <a:ext uri="{28A0092B-C50C-407E-A947-70E740481C1C}">
                <a14:useLocalDpi xmlns:a14="http://schemas.microsoft.com/office/drawing/2010/main" val="0"/>
              </a:ext>
            </a:extLst>
          </a:blip>
          <a:srcRect/>
          <a:stretch>
            <a:fillRect/>
          </a:stretch>
        </p:blipFill>
        <p:spPr bwMode="auto">
          <a:xfrm>
            <a:off x="660089" y="1676400"/>
            <a:ext cx="7036111" cy="3505200"/>
          </a:xfrm>
          <a:prstGeom prst="rect">
            <a:avLst/>
          </a:prstGeom>
          <a:noFill/>
          <a:ln>
            <a:noFill/>
          </a:ln>
        </p:spPr>
      </p:pic>
      <p:sp>
        <p:nvSpPr>
          <p:cNvPr id="5" name="Rectangle 4"/>
          <p:cNvSpPr/>
          <p:nvPr/>
        </p:nvSpPr>
        <p:spPr>
          <a:xfrm>
            <a:off x="762000" y="5638800"/>
            <a:ext cx="7391400" cy="707886"/>
          </a:xfrm>
          <a:prstGeom prst="rect">
            <a:avLst/>
          </a:prstGeom>
        </p:spPr>
        <p:txBody>
          <a:bodyPr wrap="square">
            <a:spAutoFit/>
          </a:bodyPr>
          <a:lstStyle/>
          <a:p>
            <a:pPr algn="just"/>
            <a:r>
              <a:rPr lang="en-IN" sz="2000" dirty="0">
                <a:latin typeface="Times New Roman" pitchFamily="18" charset="0"/>
                <a:cs typeface="Times New Roman" pitchFamily="18" charset="0"/>
              </a:rPr>
              <a:t>After that Checking Correlation of all independent columns in Test Dataset.</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639684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609600"/>
            <a:ext cx="8305800" cy="6019800"/>
          </a:xfrm>
        </p:spPr>
        <p:txBody>
          <a:bodyPr/>
          <a:lstStyle/>
          <a:p>
            <a:pPr marL="109728" indent="0">
              <a:buNone/>
            </a:pPr>
            <a:r>
              <a:rPr lang="en-IN" sz="2000" dirty="0" err="1">
                <a:latin typeface="Times New Roman" pitchFamily="18" charset="0"/>
                <a:cs typeface="Times New Roman" pitchFamily="18" charset="0"/>
              </a:rPr>
              <a:t>plt.figure</a:t>
            </a:r>
            <a:r>
              <a:rPr lang="en-IN" sz="2000" dirty="0">
                <a:latin typeface="Times New Roman" pitchFamily="18" charset="0"/>
                <a:cs typeface="Times New Roman" pitchFamily="18" charset="0"/>
              </a:rPr>
              <a:t>(</a:t>
            </a:r>
            <a:r>
              <a:rPr lang="en-IN" sz="2000" dirty="0" err="1">
                <a:latin typeface="Times New Roman" pitchFamily="18" charset="0"/>
                <a:cs typeface="Times New Roman" pitchFamily="18" charset="0"/>
              </a:rPr>
              <a:t>figsize</a:t>
            </a:r>
            <a:r>
              <a:rPr lang="en-IN" sz="2000" dirty="0">
                <a:latin typeface="Times New Roman" pitchFamily="18" charset="0"/>
                <a:cs typeface="Times New Roman" pitchFamily="18" charset="0"/>
              </a:rPr>
              <a:t>=(15,10))</a:t>
            </a:r>
            <a:endParaRPr lang="en-US" sz="2000" dirty="0">
              <a:latin typeface="Times New Roman" pitchFamily="18" charset="0"/>
              <a:cs typeface="Times New Roman" pitchFamily="18" charset="0"/>
            </a:endParaRPr>
          </a:p>
          <a:p>
            <a:pPr marL="109728" indent="0">
              <a:buNone/>
            </a:pPr>
            <a:r>
              <a:rPr lang="en-IN" sz="2000" dirty="0" err="1">
                <a:latin typeface="Times New Roman" pitchFamily="18" charset="0"/>
                <a:cs typeface="Times New Roman" pitchFamily="18" charset="0"/>
              </a:rPr>
              <a:t>sns.heatmap</a:t>
            </a:r>
            <a:r>
              <a:rPr lang="en-IN" sz="2000" dirty="0">
                <a:latin typeface="Times New Roman" pitchFamily="18" charset="0"/>
                <a:cs typeface="Times New Roman" pitchFamily="18" charset="0"/>
              </a:rPr>
              <a:t>(</a:t>
            </a:r>
            <a:r>
              <a:rPr lang="en-IN" sz="2000" dirty="0" err="1">
                <a:latin typeface="Times New Roman" pitchFamily="18" charset="0"/>
                <a:cs typeface="Times New Roman" pitchFamily="18" charset="0"/>
              </a:rPr>
              <a:t>df_tr.corr</a:t>
            </a:r>
            <a:r>
              <a:rPr lang="en-IN" sz="2000" dirty="0">
                <a:latin typeface="Times New Roman" pitchFamily="18" charset="0"/>
                <a:cs typeface="Times New Roman" pitchFamily="18" charset="0"/>
              </a:rPr>
              <a:t>(),</a:t>
            </a:r>
            <a:r>
              <a:rPr lang="en-IN" sz="2000" dirty="0" err="1">
                <a:latin typeface="Times New Roman" pitchFamily="18" charset="0"/>
                <a:cs typeface="Times New Roman" pitchFamily="18" charset="0"/>
              </a:rPr>
              <a:t>annot</a:t>
            </a:r>
            <a:r>
              <a:rPr lang="en-IN" sz="2000" dirty="0">
                <a:latin typeface="Times New Roman" pitchFamily="18" charset="0"/>
                <a:cs typeface="Times New Roman" pitchFamily="18" charset="0"/>
              </a:rPr>
              <a:t>=True)</a:t>
            </a:r>
            <a:endParaRPr lang="en-US" sz="2000" dirty="0">
              <a:latin typeface="Times New Roman" pitchFamily="18" charset="0"/>
              <a:cs typeface="Times New Roman" pitchFamily="18" charset="0"/>
            </a:endParaRPr>
          </a:p>
          <a:p>
            <a:pPr marL="109728" indent="0">
              <a:buNone/>
            </a:pPr>
            <a:endParaRPr lang="en-US" dirty="0"/>
          </a:p>
        </p:txBody>
      </p:sp>
      <p:pic>
        <p:nvPicPr>
          <p:cNvPr id="4" name="Picture 3" descr="D:\users\Ankita\Desktop\flight screenshots\120.png"/>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7543800" cy="3810000"/>
          </a:xfrm>
          <a:prstGeom prst="rect">
            <a:avLst/>
          </a:prstGeom>
          <a:noFill/>
          <a:ln>
            <a:noFill/>
          </a:ln>
        </p:spPr>
      </p:pic>
      <p:sp>
        <p:nvSpPr>
          <p:cNvPr id="5" name="Rectangle 4"/>
          <p:cNvSpPr/>
          <p:nvPr/>
        </p:nvSpPr>
        <p:spPr>
          <a:xfrm>
            <a:off x="436123" y="5492884"/>
            <a:ext cx="8221494" cy="1015663"/>
          </a:xfrm>
          <a:prstGeom prst="rect">
            <a:avLst/>
          </a:prstGeom>
        </p:spPr>
        <p:txBody>
          <a:bodyPr wrap="square">
            <a:spAutoFit/>
          </a:bodyPr>
          <a:lstStyle/>
          <a:p>
            <a:pPr algn="just"/>
            <a:r>
              <a:rPr lang="en-IN" sz="2000" dirty="0">
                <a:latin typeface="Times New Roman" pitchFamily="18" charset="0"/>
                <a:cs typeface="Times New Roman" pitchFamily="18" charset="0"/>
              </a:rPr>
              <a:t>Heat map shows the correlation of every independent variable in dataset with target variable. Here above </a:t>
            </a:r>
            <a:r>
              <a:rPr lang="en-IN" sz="2000" dirty="0" err="1">
                <a:latin typeface="Times New Roman" pitchFamily="18" charset="0"/>
                <a:cs typeface="Times New Roman" pitchFamily="18" charset="0"/>
              </a:rPr>
              <a:t>heatmap</a:t>
            </a:r>
            <a:r>
              <a:rPr lang="en-IN" sz="2000" dirty="0">
                <a:latin typeface="Times New Roman" pitchFamily="18" charset="0"/>
                <a:cs typeface="Times New Roman" pitchFamily="18" charset="0"/>
              </a:rPr>
              <a:t> the every independent variable check correlation.</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746779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2400"/>
            <a:ext cx="8229600" cy="5854891"/>
          </a:xfrm>
        </p:spPr>
        <p:txBody>
          <a:bodyPr/>
          <a:lstStyle/>
          <a:p>
            <a:pPr marL="109728" indent="0">
              <a:buNone/>
            </a:pPr>
            <a:endParaRPr lang="en-IN" sz="2400" b="1" dirty="0" smtClean="0">
              <a:latin typeface="Arial" pitchFamily="34" charset="0"/>
              <a:cs typeface="Arial" pitchFamily="34" charset="0"/>
            </a:endParaRPr>
          </a:p>
          <a:p>
            <a:pPr marL="109728" indent="0">
              <a:buNone/>
            </a:pPr>
            <a:r>
              <a:rPr lang="en-IN" sz="2400" b="1" dirty="0" smtClean="0">
                <a:latin typeface="Arial" pitchFamily="34" charset="0"/>
                <a:cs typeface="Arial" pitchFamily="34" charset="0"/>
              </a:rPr>
              <a:t>Use </a:t>
            </a:r>
            <a:r>
              <a:rPr lang="en-IN" sz="2400" b="1" dirty="0" err="1">
                <a:latin typeface="Arial" pitchFamily="34" charset="0"/>
                <a:cs typeface="Arial" pitchFamily="34" charset="0"/>
              </a:rPr>
              <a:t>zScore</a:t>
            </a:r>
            <a:r>
              <a:rPr lang="en-IN" sz="2400" b="1" dirty="0">
                <a:latin typeface="Arial" pitchFamily="34" charset="0"/>
                <a:cs typeface="Arial" pitchFamily="34" charset="0"/>
              </a:rPr>
              <a:t> Check the </a:t>
            </a:r>
            <a:r>
              <a:rPr lang="en-IN" sz="2400" b="1" dirty="0" err="1">
                <a:latin typeface="Arial" pitchFamily="34" charset="0"/>
                <a:cs typeface="Arial" pitchFamily="34" charset="0"/>
              </a:rPr>
              <a:t>dataloss</a:t>
            </a:r>
            <a:r>
              <a:rPr lang="en-IN" sz="2400" b="1" dirty="0">
                <a:latin typeface="Arial" pitchFamily="34" charset="0"/>
                <a:cs typeface="Arial" pitchFamily="34" charset="0"/>
              </a:rPr>
              <a:t>:</a:t>
            </a:r>
            <a:endParaRPr lang="en-US" sz="2400" dirty="0">
              <a:latin typeface="Arial" pitchFamily="34" charset="0"/>
              <a:cs typeface="Arial" pitchFamily="34" charset="0"/>
            </a:endParaRPr>
          </a:p>
          <a:p>
            <a:pPr marL="109728" indent="0">
              <a:buNone/>
            </a:pPr>
            <a:endParaRPr lang="en-IN" dirty="0" smtClean="0"/>
          </a:p>
          <a:p>
            <a:pPr marL="109728" indent="0">
              <a:buNone/>
            </a:pPr>
            <a:endParaRPr lang="en-IN" dirty="0"/>
          </a:p>
          <a:p>
            <a:pPr marL="109728" indent="0">
              <a:buNone/>
            </a:pPr>
            <a:endParaRPr lang="en-IN" dirty="0" smtClean="0"/>
          </a:p>
          <a:p>
            <a:pPr marL="109728" indent="0">
              <a:buNone/>
            </a:pPr>
            <a:endParaRPr lang="en-IN" dirty="0"/>
          </a:p>
          <a:p>
            <a:pPr marL="109728" indent="0">
              <a:buNone/>
            </a:pPr>
            <a:endParaRPr lang="en-IN" dirty="0" smtClean="0"/>
          </a:p>
          <a:p>
            <a:pPr marL="109728" indent="0">
              <a:buNone/>
            </a:pPr>
            <a:endParaRPr lang="en-IN" dirty="0"/>
          </a:p>
          <a:p>
            <a:pPr marL="109728" indent="0">
              <a:buNone/>
            </a:pPr>
            <a:endParaRPr lang="en-IN" dirty="0" smtClean="0"/>
          </a:p>
          <a:p>
            <a:pPr marL="109728" indent="0" algn="just">
              <a:buNone/>
            </a:pPr>
            <a:r>
              <a:rPr lang="en-IN" sz="2000" dirty="0" smtClean="0">
                <a:latin typeface="Times New Roman" pitchFamily="18" charset="0"/>
                <a:cs typeface="Times New Roman" pitchFamily="18" charset="0"/>
              </a:rPr>
              <a:t>After </a:t>
            </a:r>
            <a:r>
              <a:rPr lang="en-IN" sz="2000" dirty="0">
                <a:latin typeface="Times New Roman" pitchFamily="18" charset="0"/>
                <a:cs typeface="Times New Roman" pitchFamily="18" charset="0"/>
              </a:rPr>
              <a:t>that </a:t>
            </a:r>
            <a:r>
              <a:rPr lang="en-IN" sz="2000" dirty="0" err="1">
                <a:latin typeface="Times New Roman" pitchFamily="18" charset="0"/>
                <a:cs typeface="Times New Roman" pitchFamily="18" charset="0"/>
              </a:rPr>
              <a:t>Cheking</a:t>
            </a:r>
            <a:r>
              <a:rPr lang="en-IN" sz="2000" dirty="0">
                <a:latin typeface="Times New Roman" pitchFamily="18" charset="0"/>
                <a:cs typeface="Times New Roman" pitchFamily="18" charset="0"/>
              </a:rPr>
              <a:t> Data loss of the dataset after using </a:t>
            </a:r>
            <a:r>
              <a:rPr lang="en-IN" sz="2000" dirty="0" err="1">
                <a:latin typeface="Times New Roman" pitchFamily="18" charset="0"/>
                <a:cs typeface="Times New Roman" pitchFamily="18" charset="0"/>
              </a:rPr>
              <a:t>preprocessing</a:t>
            </a:r>
            <a:r>
              <a:rPr lang="en-IN" sz="2000" dirty="0">
                <a:latin typeface="Times New Roman" pitchFamily="18" charset="0"/>
                <a:cs typeface="Times New Roman" pitchFamily="18" charset="0"/>
              </a:rPr>
              <a:t> steps here using </a:t>
            </a:r>
            <a:r>
              <a:rPr lang="en-IN" sz="2000" dirty="0" err="1">
                <a:latin typeface="Times New Roman" pitchFamily="18" charset="0"/>
                <a:cs typeface="Times New Roman" pitchFamily="18" charset="0"/>
              </a:rPr>
              <a:t>zscore</a:t>
            </a:r>
            <a:r>
              <a:rPr lang="en-IN" sz="2000" dirty="0">
                <a:latin typeface="Times New Roman" pitchFamily="18" charset="0"/>
                <a:cs typeface="Times New Roman" pitchFamily="18" charset="0"/>
              </a:rPr>
              <a:t> method checking </a:t>
            </a:r>
            <a:r>
              <a:rPr lang="en-IN" sz="2000" dirty="0" err="1">
                <a:latin typeface="Times New Roman" pitchFamily="18" charset="0"/>
                <a:cs typeface="Times New Roman" pitchFamily="18" charset="0"/>
              </a:rPr>
              <a:t>dataloss</a:t>
            </a:r>
            <a:r>
              <a:rPr lang="en-IN" sz="2000" dirty="0">
                <a:latin typeface="Times New Roman" pitchFamily="18" charset="0"/>
                <a:cs typeface="Times New Roman" pitchFamily="18" charset="0"/>
              </a:rPr>
              <a:t> here after </a:t>
            </a:r>
            <a:r>
              <a:rPr lang="en-IN" sz="2000" dirty="0" err="1">
                <a:latin typeface="Times New Roman" pitchFamily="18" charset="0"/>
                <a:cs typeface="Times New Roman" pitchFamily="18" charset="0"/>
              </a:rPr>
              <a:t>zscore</a:t>
            </a:r>
            <a:r>
              <a:rPr lang="en-IN" sz="2000" dirty="0">
                <a:latin typeface="Times New Roman" pitchFamily="18" charset="0"/>
                <a:cs typeface="Times New Roman" pitchFamily="18" charset="0"/>
              </a:rPr>
              <a:t> there 1.89 is </a:t>
            </a:r>
            <a:r>
              <a:rPr lang="en-IN" sz="2000" dirty="0" err="1" smtClean="0">
                <a:latin typeface="Times New Roman" pitchFamily="18" charset="0"/>
                <a:cs typeface="Times New Roman" pitchFamily="18" charset="0"/>
              </a:rPr>
              <a:t>dataloss</a:t>
            </a:r>
            <a:r>
              <a:rPr lang="en-IN"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pic>
        <p:nvPicPr>
          <p:cNvPr id="4" name="Picture 3" descr="D:\users\Ankita\Desktop\flight screenshots\121.png"/>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66800"/>
            <a:ext cx="5486400" cy="3200400"/>
          </a:xfrm>
          <a:prstGeom prst="rect">
            <a:avLst/>
          </a:prstGeom>
          <a:noFill/>
          <a:ln>
            <a:noFill/>
          </a:ln>
        </p:spPr>
      </p:pic>
    </p:spTree>
    <p:extLst>
      <p:ext uri="{BB962C8B-B14F-4D97-AF65-F5344CB8AC3E}">
        <p14:creationId xmlns:p14="http://schemas.microsoft.com/office/powerpoint/2010/main" val="2872348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943600"/>
          </a:xfrm>
        </p:spPr>
        <p:txBody>
          <a:bodyPr/>
          <a:lstStyle/>
          <a:p>
            <a:pPr marL="109728" indent="0">
              <a:buNone/>
            </a:pPr>
            <a:r>
              <a:rPr lang="en-IN" sz="2400" b="1" dirty="0">
                <a:latin typeface="Arial" pitchFamily="34" charset="0"/>
                <a:cs typeface="Arial" pitchFamily="34" charset="0"/>
              </a:rPr>
              <a:t>Use IQR Check the </a:t>
            </a:r>
            <a:r>
              <a:rPr lang="en-IN" sz="2400" b="1" dirty="0" err="1">
                <a:latin typeface="Arial" pitchFamily="34" charset="0"/>
                <a:cs typeface="Arial" pitchFamily="34" charset="0"/>
              </a:rPr>
              <a:t>dataloss</a:t>
            </a:r>
            <a:r>
              <a:rPr lang="en-IN" sz="2400" b="1" dirty="0">
                <a:latin typeface="Arial" pitchFamily="34" charset="0"/>
                <a:cs typeface="Arial" pitchFamily="34" charset="0"/>
              </a:rPr>
              <a:t>:</a:t>
            </a:r>
            <a:endParaRPr lang="en-US" sz="2400" dirty="0">
              <a:latin typeface="Arial" pitchFamily="34" charset="0"/>
              <a:cs typeface="Arial" pitchFamily="34" charset="0"/>
            </a:endParaRPr>
          </a:p>
          <a:p>
            <a:pPr marL="109728" indent="0">
              <a:buNone/>
            </a:pPr>
            <a:endParaRPr lang="en-US" dirty="0"/>
          </a:p>
        </p:txBody>
      </p:sp>
      <p:pic>
        <p:nvPicPr>
          <p:cNvPr id="4" name="Picture 3" descr="D:\users\Ankita\Desktop\flight screenshots\122.png"/>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50644"/>
            <a:ext cx="6781800" cy="2383155"/>
          </a:xfrm>
          <a:prstGeom prst="rect">
            <a:avLst/>
          </a:prstGeom>
          <a:noFill/>
          <a:ln>
            <a:noFill/>
          </a:ln>
        </p:spPr>
      </p:pic>
      <p:sp>
        <p:nvSpPr>
          <p:cNvPr id="5" name="Rectangle 4"/>
          <p:cNvSpPr/>
          <p:nvPr/>
        </p:nvSpPr>
        <p:spPr>
          <a:xfrm>
            <a:off x="638783" y="4343399"/>
            <a:ext cx="7239000" cy="707886"/>
          </a:xfrm>
          <a:prstGeom prst="rect">
            <a:avLst/>
          </a:prstGeom>
        </p:spPr>
        <p:txBody>
          <a:bodyPr wrap="square">
            <a:spAutoFit/>
          </a:bodyPr>
          <a:lstStyle/>
          <a:p>
            <a:pPr algn="just"/>
            <a:r>
              <a:rPr lang="en-IN" sz="2000" dirty="0">
                <a:latin typeface="Times New Roman" pitchFamily="18" charset="0"/>
                <a:cs typeface="Times New Roman" pitchFamily="18" charset="0"/>
              </a:rPr>
              <a:t>Here After Applying IQR method checking </a:t>
            </a:r>
            <a:r>
              <a:rPr lang="en-IN" sz="2000" dirty="0" err="1">
                <a:latin typeface="Times New Roman" pitchFamily="18" charset="0"/>
                <a:cs typeface="Times New Roman" pitchFamily="18" charset="0"/>
              </a:rPr>
              <a:t>dataloss</a:t>
            </a:r>
            <a:r>
              <a:rPr lang="en-IN" sz="2000" dirty="0">
                <a:latin typeface="Times New Roman" pitchFamily="18" charset="0"/>
                <a:cs typeface="Times New Roman" pitchFamily="18" charset="0"/>
              </a:rPr>
              <a:t> here using IQR method more </a:t>
            </a:r>
            <a:r>
              <a:rPr lang="en-IN" sz="2000" dirty="0" err="1">
                <a:latin typeface="Times New Roman" pitchFamily="18" charset="0"/>
                <a:cs typeface="Times New Roman" pitchFamily="18" charset="0"/>
              </a:rPr>
              <a:t>dataloss</a:t>
            </a:r>
            <a:r>
              <a:rPr lang="en-IN" sz="2000" dirty="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7073996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381000"/>
            <a:ext cx="8229600" cy="5626291"/>
          </a:xfrm>
        </p:spPr>
        <p:txBody>
          <a:bodyPr/>
          <a:lstStyle/>
          <a:p>
            <a:pPr marL="109728" indent="0">
              <a:buNone/>
            </a:pPr>
            <a:r>
              <a:rPr lang="en-IN" sz="2400" b="1" dirty="0">
                <a:latin typeface="Arial" pitchFamily="34" charset="0"/>
                <a:cs typeface="Arial" pitchFamily="34" charset="0"/>
              </a:rPr>
              <a:t>Checking </a:t>
            </a:r>
            <a:r>
              <a:rPr lang="en-IN" sz="2400" b="1" dirty="0" err="1">
                <a:latin typeface="Arial" pitchFamily="34" charset="0"/>
                <a:cs typeface="Arial" pitchFamily="34" charset="0"/>
              </a:rPr>
              <a:t>Skewness</a:t>
            </a:r>
            <a:r>
              <a:rPr lang="en-IN" sz="2400" dirty="0">
                <a:latin typeface="Arial" pitchFamily="34" charset="0"/>
                <a:cs typeface="Arial" pitchFamily="34" charset="0"/>
              </a:rPr>
              <a:t>:</a:t>
            </a:r>
          </a:p>
          <a:p>
            <a:pPr marL="109728" indent="0">
              <a:buNone/>
            </a:pPr>
            <a:endParaRPr lang="en-US" dirty="0"/>
          </a:p>
        </p:txBody>
      </p:sp>
      <p:pic>
        <p:nvPicPr>
          <p:cNvPr id="4" name="Picture 3" descr="D:\users\Ankita\Desktop\flight screenshots\123.png"/>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88342"/>
            <a:ext cx="5248910" cy="2268220"/>
          </a:xfrm>
          <a:prstGeom prst="rect">
            <a:avLst/>
          </a:prstGeom>
          <a:noFill/>
          <a:ln>
            <a:noFill/>
          </a:ln>
        </p:spPr>
      </p:pic>
      <p:pic>
        <p:nvPicPr>
          <p:cNvPr id="5" name="Picture 4" descr="D:\users\Ankita\Desktop\flight screenshots\124.png"/>
          <p:cNvPicPr/>
          <p:nvPr/>
        </p:nvPicPr>
        <p:blipFill>
          <a:blip r:embed="rId3">
            <a:extLst>
              <a:ext uri="{28A0092B-C50C-407E-A947-70E740481C1C}">
                <a14:useLocalDpi xmlns:a14="http://schemas.microsoft.com/office/drawing/2010/main" val="0"/>
              </a:ext>
            </a:extLst>
          </a:blip>
          <a:srcRect/>
          <a:stretch>
            <a:fillRect/>
          </a:stretch>
        </p:blipFill>
        <p:spPr bwMode="auto">
          <a:xfrm>
            <a:off x="710119" y="3453319"/>
            <a:ext cx="3420110" cy="1961515"/>
          </a:xfrm>
          <a:prstGeom prst="rect">
            <a:avLst/>
          </a:prstGeom>
          <a:noFill/>
          <a:ln>
            <a:noFill/>
          </a:ln>
        </p:spPr>
      </p:pic>
      <p:sp>
        <p:nvSpPr>
          <p:cNvPr id="6" name="Rectangle 5"/>
          <p:cNvSpPr/>
          <p:nvPr/>
        </p:nvSpPr>
        <p:spPr>
          <a:xfrm>
            <a:off x="672830" y="5626008"/>
            <a:ext cx="7924800" cy="400110"/>
          </a:xfrm>
          <a:prstGeom prst="rect">
            <a:avLst/>
          </a:prstGeom>
        </p:spPr>
        <p:txBody>
          <a:bodyPr wrap="square">
            <a:spAutoFit/>
          </a:bodyPr>
          <a:lstStyle/>
          <a:p>
            <a:r>
              <a:rPr lang="en-IN" sz="2000" dirty="0">
                <a:latin typeface="Times New Roman" pitchFamily="18" charset="0"/>
                <a:cs typeface="Times New Roman" pitchFamily="18" charset="0"/>
              </a:rPr>
              <a:t>To remove </a:t>
            </a:r>
            <a:r>
              <a:rPr lang="en-IN" sz="2000" dirty="0" err="1">
                <a:latin typeface="Times New Roman" pitchFamily="18" charset="0"/>
                <a:cs typeface="Times New Roman" pitchFamily="18" charset="0"/>
              </a:rPr>
              <a:t>skewness</a:t>
            </a:r>
            <a:r>
              <a:rPr lang="en-IN" sz="2000" dirty="0">
                <a:latin typeface="Times New Roman" pitchFamily="18" charset="0"/>
                <a:cs typeface="Times New Roman" pitchFamily="18" charset="0"/>
              </a:rPr>
              <a:t> use </a:t>
            </a:r>
            <a:r>
              <a:rPr lang="en-IN" sz="2000" dirty="0" err="1">
                <a:latin typeface="Times New Roman" pitchFamily="18" charset="0"/>
                <a:cs typeface="Times New Roman" pitchFamily="18" charset="0"/>
              </a:rPr>
              <a:t>PowerTransformer</a:t>
            </a:r>
            <a:r>
              <a:rPr lang="en-IN" sz="2000" dirty="0">
                <a:latin typeface="Times New Roman" pitchFamily="18" charset="0"/>
                <a:cs typeface="Times New Roman" pitchFamily="18" charset="0"/>
              </a:rPr>
              <a:t> technique in dataset.</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565223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700" dirty="0">
                <a:solidFill>
                  <a:schemeClr val="tx1"/>
                </a:solidFill>
                <a:latin typeface="Arial" pitchFamily="34" charset="0"/>
                <a:cs typeface="Arial" pitchFamily="34" charset="0"/>
              </a:rPr>
              <a:t>Check the null values present in dataset or not:</a:t>
            </a:r>
            <a:r>
              <a:rPr lang="en-US" dirty="0">
                <a:latin typeface="Arial" pitchFamily="34" charset="0"/>
                <a:cs typeface="Arial" pitchFamily="34" charset="0"/>
              </a:rPr>
              <a:t/>
            </a:r>
            <a:br>
              <a:rPr lang="en-US" dirty="0">
                <a:latin typeface="Arial" pitchFamily="34" charset="0"/>
                <a:cs typeface="Arial" pitchFamily="34" charset="0"/>
              </a:rPr>
            </a:br>
            <a:endParaRPr lang="en-US" dirty="0"/>
          </a:p>
        </p:txBody>
      </p:sp>
      <p:pic>
        <p:nvPicPr>
          <p:cNvPr id="4" name="Content Placeholder 3" descr="D:\users\Ankita\Desktop\flight screenshots\7.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219200"/>
            <a:ext cx="3276600" cy="2819400"/>
          </a:xfrm>
          <a:prstGeom prst="rect">
            <a:avLst/>
          </a:prstGeom>
          <a:noFill/>
          <a:ln>
            <a:noFill/>
          </a:ln>
        </p:spPr>
      </p:pic>
      <p:pic>
        <p:nvPicPr>
          <p:cNvPr id="5" name="Picture 4" descr="D:\users\Ankita\Desktop\flight screenshots\8.png"/>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066800"/>
            <a:ext cx="3200400" cy="2895600"/>
          </a:xfrm>
          <a:prstGeom prst="rect">
            <a:avLst/>
          </a:prstGeom>
          <a:noFill/>
          <a:ln>
            <a:noFill/>
          </a:ln>
        </p:spPr>
      </p:pic>
      <p:sp>
        <p:nvSpPr>
          <p:cNvPr id="6" name="Rectangle 5"/>
          <p:cNvSpPr/>
          <p:nvPr/>
        </p:nvSpPr>
        <p:spPr>
          <a:xfrm>
            <a:off x="609600" y="4343400"/>
            <a:ext cx="7924800" cy="1600438"/>
          </a:xfrm>
          <a:prstGeom prst="rect">
            <a:avLst/>
          </a:prstGeom>
        </p:spPr>
        <p:txBody>
          <a:bodyPr wrap="square">
            <a:spAutoFit/>
          </a:bodyPr>
          <a:lstStyle/>
          <a:p>
            <a:pPr algn="just"/>
            <a:r>
              <a:rPr lang="en-IN" sz="2000" dirty="0">
                <a:latin typeface="Times New Roman" pitchFamily="18" charset="0"/>
                <a:cs typeface="Times New Roman" pitchFamily="18" charset="0"/>
              </a:rPr>
              <a:t>Check the how much missing values present in dataset using </a:t>
            </a:r>
            <a:r>
              <a:rPr lang="en-IN" sz="2000" dirty="0" err="1">
                <a:latin typeface="Times New Roman" pitchFamily="18" charset="0"/>
                <a:cs typeface="Times New Roman" pitchFamily="18" charset="0"/>
              </a:rPr>
              <a:t>df.isnull</a:t>
            </a:r>
            <a:r>
              <a:rPr lang="en-IN" sz="2000" dirty="0">
                <a:latin typeface="Times New Roman" pitchFamily="18" charset="0"/>
                <a:cs typeface="Times New Roman" pitchFamily="18" charset="0"/>
              </a:rPr>
              <a:t>() is use to check the missing values in dataset in this dataset there are  2 columns missing values are present and no missing are present in test dataset.</a:t>
            </a:r>
            <a:endParaRPr lang="en-US" sz="2000" dirty="0">
              <a:latin typeface="Times New Roman" pitchFamily="18" charset="0"/>
              <a:cs typeface="Times New Roman" pitchFamily="18" charset="0"/>
            </a:endParaRPr>
          </a:p>
          <a:p>
            <a:r>
              <a:rPr lang="en-IN" dirty="0"/>
              <a:t> </a:t>
            </a:r>
            <a:endParaRPr lang="en-US" dirty="0"/>
          </a:p>
        </p:txBody>
      </p:sp>
    </p:spTree>
    <p:extLst>
      <p:ext uri="{BB962C8B-B14F-4D97-AF65-F5344CB8AC3E}">
        <p14:creationId xmlns:p14="http://schemas.microsoft.com/office/powerpoint/2010/main" val="4463201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5550091"/>
          </a:xfrm>
        </p:spPr>
        <p:txBody>
          <a:bodyPr/>
          <a:lstStyle/>
          <a:p>
            <a:pPr marL="109728" indent="0">
              <a:buNone/>
            </a:pPr>
            <a:r>
              <a:rPr lang="en-IN" sz="2400" b="1" dirty="0">
                <a:latin typeface="Arial" pitchFamily="34" charset="0"/>
                <a:cs typeface="Arial" pitchFamily="34" charset="0"/>
              </a:rPr>
              <a:t>Min Max </a:t>
            </a:r>
            <a:r>
              <a:rPr lang="en-IN" sz="2400" b="1" dirty="0" err="1">
                <a:latin typeface="Arial" pitchFamily="34" charset="0"/>
                <a:cs typeface="Arial" pitchFamily="34" charset="0"/>
              </a:rPr>
              <a:t>Scaler</a:t>
            </a:r>
            <a:r>
              <a:rPr lang="en-IN" sz="2400" b="1" dirty="0">
                <a:latin typeface="Arial" pitchFamily="34" charset="0"/>
                <a:cs typeface="Arial" pitchFamily="34" charset="0"/>
              </a:rPr>
              <a:t> Technique:</a:t>
            </a:r>
          </a:p>
          <a:p>
            <a:pPr marL="109728" indent="0">
              <a:buNone/>
            </a:pPr>
            <a:endParaRPr lang="en-US" dirty="0"/>
          </a:p>
        </p:txBody>
      </p:sp>
      <p:pic>
        <p:nvPicPr>
          <p:cNvPr id="4" name="Picture 3" descr="D:\users\Ankita\Desktop\flight screenshots\129.png"/>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7391400" cy="4191000"/>
          </a:xfrm>
          <a:prstGeom prst="rect">
            <a:avLst/>
          </a:prstGeom>
          <a:noFill/>
          <a:ln>
            <a:noFill/>
          </a:ln>
        </p:spPr>
      </p:pic>
    </p:spTree>
    <p:extLst>
      <p:ext uri="{BB962C8B-B14F-4D97-AF65-F5344CB8AC3E}">
        <p14:creationId xmlns:p14="http://schemas.microsoft.com/office/powerpoint/2010/main" val="3191312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473891"/>
          </a:xfrm>
        </p:spPr>
        <p:txBody>
          <a:bodyPr/>
          <a:lstStyle/>
          <a:p>
            <a:pPr marL="0" indent="0">
              <a:buNone/>
            </a:pPr>
            <a:r>
              <a:rPr lang="en-IN" sz="2400" b="1" u="sng" dirty="0" smtClean="0">
                <a:latin typeface="Arial" pitchFamily="34" charset="0"/>
                <a:cs typeface="Arial" pitchFamily="34" charset="0"/>
              </a:rPr>
              <a:t>5.Building </a:t>
            </a:r>
            <a:r>
              <a:rPr lang="en-IN" sz="2400" b="1" u="sng" dirty="0">
                <a:latin typeface="Arial" pitchFamily="34" charset="0"/>
                <a:cs typeface="Arial" pitchFamily="34" charset="0"/>
              </a:rPr>
              <a:t>Machine Learning </a:t>
            </a:r>
            <a:r>
              <a:rPr lang="en-IN" sz="2400" b="1" u="sng" dirty="0" smtClean="0">
                <a:latin typeface="Arial" pitchFamily="34" charset="0"/>
                <a:cs typeface="Arial" pitchFamily="34" charset="0"/>
              </a:rPr>
              <a:t>Models:</a:t>
            </a:r>
            <a:endParaRPr lang="en-US" sz="2400" dirty="0" smtClean="0">
              <a:latin typeface="Arial" pitchFamily="34" charset="0"/>
              <a:cs typeface="Arial" pitchFamily="34" charset="0"/>
            </a:endParaRPr>
          </a:p>
          <a:p>
            <a:pPr marL="0" indent="0">
              <a:buNone/>
            </a:pPr>
            <a:r>
              <a:rPr lang="en-IN" sz="2000" b="1" dirty="0" smtClean="0">
                <a:latin typeface="Times New Roman" pitchFamily="18" charset="0"/>
                <a:cs typeface="Times New Roman" pitchFamily="18" charset="0"/>
              </a:rPr>
              <a:t>Lasso </a:t>
            </a:r>
            <a:r>
              <a:rPr lang="en-IN" sz="2000" b="1" dirty="0">
                <a:latin typeface="Times New Roman" pitchFamily="18" charset="0"/>
                <a:cs typeface="Times New Roman" pitchFamily="18" charset="0"/>
              </a:rPr>
              <a:t>Regression:</a:t>
            </a:r>
            <a:endParaRPr lang="en-US" sz="2000" dirty="0">
              <a:latin typeface="Times New Roman" pitchFamily="18" charset="0"/>
              <a:cs typeface="Times New Roman" pitchFamily="18" charset="0"/>
            </a:endParaRPr>
          </a:p>
          <a:p>
            <a:pPr marL="109728" indent="0">
              <a:buNone/>
            </a:pPr>
            <a:endParaRPr lang="en-US" dirty="0"/>
          </a:p>
        </p:txBody>
      </p:sp>
      <p:pic>
        <p:nvPicPr>
          <p:cNvPr id="5" name="Picture 4" descr="D:\users\Ankita\Desktop\flight screenshots\130.png"/>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52600"/>
            <a:ext cx="5731510" cy="3075305"/>
          </a:xfrm>
          <a:prstGeom prst="rect">
            <a:avLst/>
          </a:prstGeom>
          <a:noFill/>
          <a:ln>
            <a:noFill/>
          </a:ln>
        </p:spPr>
      </p:pic>
    </p:spTree>
    <p:extLst>
      <p:ext uri="{BB962C8B-B14F-4D97-AF65-F5344CB8AC3E}">
        <p14:creationId xmlns:p14="http://schemas.microsoft.com/office/powerpoint/2010/main" val="4143103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131.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7385430" cy="3467278"/>
          </a:xfrm>
          <a:prstGeom prst="rect">
            <a:avLst/>
          </a:prstGeom>
          <a:noFill/>
          <a:ln>
            <a:noFill/>
          </a:ln>
        </p:spPr>
      </p:pic>
      <p:pic>
        <p:nvPicPr>
          <p:cNvPr id="5" name="Picture 4" descr="D:\users\Ankita\Desktop\flight screenshots\132.png"/>
          <p:cNvPicPr/>
          <p:nvPr/>
        </p:nvPicPr>
        <p:blipFill>
          <a:blip r:embed="rId3">
            <a:extLst>
              <a:ext uri="{28A0092B-C50C-407E-A947-70E740481C1C}">
                <a14:useLocalDpi xmlns:a14="http://schemas.microsoft.com/office/drawing/2010/main" val="0"/>
              </a:ext>
            </a:extLst>
          </a:blip>
          <a:srcRect/>
          <a:stretch>
            <a:fillRect/>
          </a:stretch>
        </p:blipFill>
        <p:spPr bwMode="auto">
          <a:xfrm>
            <a:off x="533400" y="4114800"/>
            <a:ext cx="7848600" cy="1201420"/>
          </a:xfrm>
          <a:prstGeom prst="rect">
            <a:avLst/>
          </a:prstGeom>
          <a:noFill/>
          <a:ln>
            <a:noFill/>
          </a:ln>
        </p:spPr>
      </p:pic>
      <p:sp>
        <p:nvSpPr>
          <p:cNvPr id="6" name="Rectangle 5"/>
          <p:cNvSpPr/>
          <p:nvPr/>
        </p:nvSpPr>
        <p:spPr>
          <a:xfrm>
            <a:off x="533400" y="5486400"/>
            <a:ext cx="7848600" cy="707886"/>
          </a:xfrm>
          <a:prstGeom prst="rect">
            <a:avLst/>
          </a:prstGeom>
        </p:spPr>
        <p:txBody>
          <a:bodyPr wrap="square">
            <a:spAutoFit/>
          </a:bodyPr>
          <a:lstStyle/>
          <a:p>
            <a:pPr algn="just"/>
            <a:r>
              <a:rPr lang="en-US" sz="2000" dirty="0">
                <a:latin typeface="Times New Roman" pitchFamily="18" charset="0"/>
                <a:cs typeface="Times New Roman" pitchFamily="18" charset="0"/>
              </a:rPr>
              <a:t>Here r2 score is 0.41 for train dataset and 0.45 for test dataset and cross validation score is 0.44 in Lasso algorithm</a:t>
            </a:r>
          </a:p>
        </p:txBody>
      </p:sp>
    </p:spTree>
    <p:extLst>
      <p:ext uri="{BB962C8B-B14F-4D97-AF65-F5344CB8AC3E}">
        <p14:creationId xmlns:p14="http://schemas.microsoft.com/office/powerpoint/2010/main" val="19702904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473891"/>
          </a:xfrm>
        </p:spPr>
        <p:txBody>
          <a:bodyPr/>
          <a:lstStyle/>
          <a:p>
            <a:pPr marL="109728" indent="0">
              <a:buNone/>
            </a:pPr>
            <a:r>
              <a:rPr lang="en-US" sz="2400" b="1" dirty="0">
                <a:latin typeface="Times New Roman" pitchFamily="18" charset="0"/>
                <a:cs typeface="Times New Roman" pitchFamily="18" charset="0"/>
              </a:rPr>
              <a:t>Ridge Regression:</a:t>
            </a:r>
            <a:endParaRPr lang="en-US" sz="2400" dirty="0">
              <a:latin typeface="Times New Roman" pitchFamily="18" charset="0"/>
              <a:cs typeface="Times New Roman" pitchFamily="18" charset="0"/>
            </a:endParaRPr>
          </a:p>
          <a:p>
            <a:pPr marL="109728" indent="0">
              <a:buNone/>
            </a:pPr>
            <a:endParaRPr lang="en-US" dirty="0"/>
          </a:p>
        </p:txBody>
      </p:sp>
      <p:pic>
        <p:nvPicPr>
          <p:cNvPr id="4" name="Picture 3" descr="D:\users\Ankita\Desktop\flight screenshots\133.png"/>
          <p:cNvPicPr/>
          <p:nvPr/>
        </p:nvPicPr>
        <p:blipFill>
          <a:blip r:embed="rId2">
            <a:extLst>
              <a:ext uri="{28A0092B-C50C-407E-A947-70E740481C1C}">
                <a14:useLocalDpi xmlns:a14="http://schemas.microsoft.com/office/drawing/2010/main" val="0"/>
              </a:ext>
            </a:extLst>
          </a:blip>
          <a:srcRect/>
          <a:stretch>
            <a:fillRect/>
          </a:stretch>
        </p:blipFill>
        <p:spPr bwMode="auto">
          <a:xfrm>
            <a:off x="672830" y="1044740"/>
            <a:ext cx="7391400" cy="2438400"/>
          </a:xfrm>
          <a:prstGeom prst="rect">
            <a:avLst/>
          </a:prstGeom>
          <a:noFill/>
          <a:ln>
            <a:noFill/>
          </a:ln>
        </p:spPr>
      </p:pic>
      <p:pic>
        <p:nvPicPr>
          <p:cNvPr id="5" name="Picture 4" descr="D:\users\Ankita\Desktop\flight screenshots\134.png"/>
          <p:cNvPicPr/>
          <p:nvPr/>
        </p:nvPicPr>
        <p:blipFill>
          <a:blip r:embed="rId3">
            <a:extLst>
              <a:ext uri="{28A0092B-C50C-407E-A947-70E740481C1C}">
                <a14:useLocalDpi xmlns:a14="http://schemas.microsoft.com/office/drawing/2010/main" val="0"/>
              </a:ext>
            </a:extLst>
          </a:blip>
          <a:srcRect/>
          <a:stretch>
            <a:fillRect/>
          </a:stretch>
        </p:blipFill>
        <p:spPr bwMode="auto">
          <a:xfrm>
            <a:off x="990600" y="3770312"/>
            <a:ext cx="6858000" cy="1335088"/>
          </a:xfrm>
          <a:prstGeom prst="rect">
            <a:avLst/>
          </a:prstGeom>
          <a:noFill/>
          <a:ln>
            <a:noFill/>
          </a:ln>
        </p:spPr>
      </p:pic>
      <p:sp>
        <p:nvSpPr>
          <p:cNvPr id="6" name="Rectangle 5"/>
          <p:cNvSpPr/>
          <p:nvPr/>
        </p:nvSpPr>
        <p:spPr>
          <a:xfrm>
            <a:off x="587713" y="5486400"/>
            <a:ext cx="7663774" cy="984885"/>
          </a:xfrm>
          <a:prstGeom prst="rect">
            <a:avLst/>
          </a:prstGeom>
        </p:spPr>
        <p:txBody>
          <a:bodyPr wrap="square">
            <a:spAutoFit/>
          </a:bodyPr>
          <a:lstStyle/>
          <a:p>
            <a:pPr algn="just"/>
            <a:r>
              <a:rPr lang="en-US" sz="2000" dirty="0">
                <a:latin typeface="Times New Roman" pitchFamily="18" charset="0"/>
                <a:cs typeface="Times New Roman" pitchFamily="18" charset="0"/>
              </a:rPr>
              <a:t>Here r2 score is 0.41 for train dataset and 0.45 for test dataset and cross validation score is 0.44 in Ridge  algorithm.</a:t>
            </a:r>
          </a:p>
          <a:p>
            <a:r>
              <a:rPr lang="en-US" dirty="0"/>
              <a:t> </a:t>
            </a:r>
          </a:p>
        </p:txBody>
      </p:sp>
    </p:spTree>
    <p:extLst>
      <p:ext uri="{BB962C8B-B14F-4D97-AF65-F5344CB8AC3E}">
        <p14:creationId xmlns:p14="http://schemas.microsoft.com/office/powerpoint/2010/main" val="26759932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473891"/>
          </a:xfrm>
        </p:spPr>
        <p:txBody>
          <a:bodyPr/>
          <a:lstStyle/>
          <a:p>
            <a:pPr marL="109728" indent="0" algn="just">
              <a:buNone/>
            </a:pPr>
            <a:r>
              <a:rPr lang="en-US" sz="2400" b="1" dirty="0" err="1" smtClean="0">
                <a:latin typeface="Times New Roman" pitchFamily="18" charset="0"/>
                <a:cs typeface="Times New Roman" pitchFamily="18" charset="0"/>
              </a:rPr>
              <a:t>RandomForest</a:t>
            </a:r>
            <a:r>
              <a:rPr lang="en-US" sz="2400" b="1" dirty="0" smtClean="0">
                <a:latin typeface="Times New Roman" pitchFamily="18" charset="0"/>
                <a:cs typeface="Times New Roman" pitchFamily="18" charset="0"/>
              </a:rPr>
              <a:t> Regression:</a:t>
            </a:r>
            <a:endParaRPr lang="en-US" sz="2400" dirty="0" smtClean="0">
              <a:latin typeface="Times New Roman" pitchFamily="18" charset="0"/>
              <a:cs typeface="Times New Roman" pitchFamily="18" charset="0"/>
            </a:endParaRPr>
          </a:p>
          <a:p>
            <a:pPr marL="109728" indent="0">
              <a:buNone/>
            </a:pPr>
            <a:endParaRPr lang="en-US" dirty="0"/>
          </a:p>
        </p:txBody>
      </p:sp>
      <p:pic>
        <p:nvPicPr>
          <p:cNvPr id="4" name="Picture 3" descr="D:\users\Ankita\Desktop\flight screenshots\135.png"/>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64304"/>
            <a:ext cx="7010400" cy="3810000"/>
          </a:xfrm>
          <a:prstGeom prst="rect">
            <a:avLst/>
          </a:prstGeom>
          <a:noFill/>
          <a:ln>
            <a:noFill/>
          </a:ln>
        </p:spPr>
      </p:pic>
      <p:sp>
        <p:nvSpPr>
          <p:cNvPr id="5" name="Rectangle 4"/>
          <p:cNvSpPr/>
          <p:nvPr/>
        </p:nvSpPr>
        <p:spPr>
          <a:xfrm>
            <a:off x="436122" y="5257800"/>
            <a:ext cx="8174477" cy="707886"/>
          </a:xfrm>
          <a:prstGeom prst="rect">
            <a:avLst/>
          </a:prstGeom>
        </p:spPr>
        <p:txBody>
          <a:bodyPr wrap="square">
            <a:spAutoFit/>
          </a:bodyPr>
          <a:lstStyle/>
          <a:p>
            <a:pPr algn="just"/>
            <a:r>
              <a:rPr lang="en-US" sz="2000" dirty="0">
                <a:latin typeface="Times New Roman" pitchFamily="18" charset="0"/>
                <a:cs typeface="Times New Roman" pitchFamily="18" charset="0"/>
              </a:rPr>
              <a:t>Here r2 score is 0.90 for train dataset and 0.97 for test dataset and cross validation score is 0.87 in </a:t>
            </a:r>
            <a:r>
              <a:rPr lang="en-US" sz="2000" dirty="0" err="1">
                <a:latin typeface="Times New Roman" pitchFamily="18" charset="0"/>
                <a:cs typeface="Times New Roman" pitchFamily="18" charset="0"/>
              </a:rPr>
              <a:t>RandomForestRegressor</a:t>
            </a:r>
            <a:r>
              <a:rPr lang="en-US" sz="2000" dirty="0">
                <a:latin typeface="Times New Roman" pitchFamily="18" charset="0"/>
                <a:cs typeface="Times New Roman" pitchFamily="18" charset="0"/>
              </a:rPr>
              <a:t> algorithm.</a:t>
            </a:r>
          </a:p>
        </p:txBody>
      </p:sp>
    </p:spTree>
    <p:extLst>
      <p:ext uri="{BB962C8B-B14F-4D97-AF65-F5344CB8AC3E}">
        <p14:creationId xmlns:p14="http://schemas.microsoft.com/office/powerpoint/2010/main" val="1221520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6172200"/>
          </a:xfrm>
        </p:spPr>
        <p:txBody>
          <a:bodyPr/>
          <a:lstStyle/>
          <a:p>
            <a:pPr marL="109728" indent="0">
              <a:buNone/>
            </a:pPr>
            <a:r>
              <a:rPr lang="en-US" sz="2400" b="1" dirty="0">
                <a:latin typeface="Arial" pitchFamily="34" charset="0"/>
                <a:cs typeface="Arial" pitchFamily="34" charset="0"/>
              </a:rPr>
              <a:t>SVR Regression:</a:t>
            </a:r>
            <a:endParaRPr lang="en-US" sz="2400" dirty="0">
              <a:latin typeface="Arial" pitchFamily="34" charset="0"/>
              <a:cs typeface="Arial" pitchFamily="34" charset="0"/>
            </a:endParaRPr>
          </a:p>
          <a:p>
            <a:pPr marL="109728" indent="0">
              <a:buNone/>
            </a:pPr>
            <a:endParaRPr lang="en-US" dirty="0"/>
          </a:p>
        </p:txBody>
      </p:sp>
      <p:pic>
        <p:nvPicPr>
          <p:cNvPr id="4" name="Picture 3" descr="D:\users\Ankita\Desktop\flight screenshots\136.png"/>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19200"/>
            <a:ext cx="7162800" cy="3886200"/>
          </a:xfrm>
          <a:prstGeom prst="rect">
            <a:avLst/>
          </a:prstGeom>
          <a:noFill/>
          <a:ln>
            <a:noFill/>
          </a:ln>
        </p:spPr>
      </p:pic>
      <p:sp>
        <p:nvSpPr>
          <p:cNvPr id="5" name="Rectangle 4"/>
          <p:cNvSpPr/>
          <p:nvPr/>
        </p:nvSpPr>
        <p:spPr>
          <a:xfrm>
            <a:off x="838200" y="5257800"/>
            <a:ext cx="7924800" cy="707886"/>
          </a:xfrm>
          <a:prstGeom prst="rect">
            <a:avLst/>
          </a:prstGeom>
        </p:spPr>
        <p:txBody>
          <a:bodyPr wrap="square">
            <a:spAutoFit/>
          </a:bodyPr>
          <a:lstStyle/>
          <a:p>
            <a:pPr algn="just"/>
            <a:r>
              <a:rPr lang="en-US" sz="2000" dirty="0">
                <a:latin typeface="Times New Roman" pitchFamily="18" charset="0"/>
                <a:cs typeface="Times New Roman" pitchFamily="18" charset="0"/>
              </a:rPr>
              <a:t>Here r2 score is 0.003 for train dataset and 0.011 test dataset and cross validation score is 1.01 SVR algorithm.</a:t>
            </a:r>
          </a:p>
        </p:txBody>
      </p:sp>
    </p:spTree>
    <p:extLst>
      <p:ext uri="{BB962C8B-B14F-4D97-AF65-F5344CB8AC3E}">
        <p14:creationId xmlns:p14="http://schemas.microsoft.com/office/powerpoint/2010/main" val="39205053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09600"/>
            <a:ext cx="8229600" cy="6019800"/>
          </a:xfrm>
        </p:spPr>
        <p:txBody>
          <a:bodyPr/>
          <a:lstStyle/>
          <a:p>
            <a:pPr marL="109728" indent="0">
              <a:buNone/>
            </a:pPr>
            <a:r>
              <a:rPr lang="en-IN" sz="2400" b="1" dirty="0" err="1">
                <a:latin typeface="Times New Roman" pitchFamily="18" charset="0"/>
                <a:cs typeface="Times New Roman" pitchFamily="18" charset="0"/>
              </a:rPr>
              <a:t>DecisionTreeRegressor</a:t>
            </a:r>
            <a:r>
              <a:rPr lang="en-IN" sz="2400" b="1"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a:p>
            <a:endParaRPr lang="en-US" dirty="0"/>
          </a:p>
        </p:txBody>
      </p:sp>
      <p:pic>
        <p:nvPicPr>
          <p:cNvPr id="4" name="Picture 3" descr="D:\users\Ankita\Desktop\flight screenshots\137.png"/>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19200"/>
            <a:ext cx="6934200" cy="3733800"/>
          </a:xfrm>
          <a:prstGeom prst="rect">
            <a:avLst/>
          </a:prstGeom>
          <a:noFill/>
          <a:ln>
            <a:noFill/>
          </a:ln>
        </p:spPr>
      </p:pic>
      <p:sp>
        <p:nvSpPr>
          <p:cNvPr id="5" name="Rectangle 4"/>
          <p:cNvSpPr/>
          <p:nvPr/>
        </p:nvSpPr>
        <p:spPr>
          <a:xfrm>
            <a:off x="685800" y="5105400"/>
            <a:ext cx="7848600" cy="707886"/>
          </a:xfrm>
          <a:prstGeom prst="rect">
            <a:avLst/>
          </a:prstGeom>
        </p:spPr>
        <p:txBody>
          <a:bodyPr wrap="square">
            <a:spAutoFit/>
          </a:bodyPr>
          <a:lstStyle/>
          <a:p>
            <a:pPr algn="just"/>
            <a:r>
              <a:rPr lang="en-US" sz="2000" dirty="0">
                <a:latin typeface="Times New Roman" pitchFamily="18" charset="0"/>
                <a:cs typeface="Times New Roman" pitchFamily="18" charset="0"/>
              </a:rPr>
              <a:t>Here r2 score is 0.85 for train dataset and 0.99 for test dataset and cross validation score is 79 in </a:t>
            </a:r>
            <a:r>
              <a:rPr lang="en-US" sz="2000" dirty="0" err="1">
                <a:latin typeface="Times New Roman" pitchFamily="18" charset="0"/>
                <a:cs typeface="Times New Roman" pitchFamily="18" charset="0"/>
              </a:rPr>
              <a:t>DecisionTreeRegressor</a:t>
            </a:r>
            <a:r>
              <a:rPr lang="en-US" sz="2000" dirty="0">
                <a:latin typeface="Times New Roman" pitchFamily="18" charset="0"/>
                <a:cs typeface="Times New Roman" pitchFamily="18" charset="0"/>
              </a:rPr>
              <a:t> algorithm</a:t>
            </a:r>
          </a:p>
        </p:txBody>
      </p:sp>
    </p:spTree>
    <p:extLst>
      <p:ext uri="{BB962C8B-B14F-4D97-AF65-F5344CB8AC3E}">
        <p14:creationId xmlns:p14="http://schemas.microsoft.com/office/powerpoint/2010/main" val="23504631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6096000"/>
          </a:xfrm>
        </p:spPr>
        <p:txBody>
          <a:bodyPr/>
          <a:lstStyle/>
          <a:p>
            <a:pPr marL="109728" indent="0">
              <a:buNone/>
            </a:pPr>
            <a:r>
              <a:rPr lang="en-IN" sz="2400" b="1" dirty="0" err="1">
                <a:latin typeface="Times New Roman" pitchFamily="18" charset="0"/>
                <a:cs typeface="Times New Roman" pitchFamily="18" charset="0"/>
              </a:rPr>
              <a:t>AdaBoostRegressor</a:t>
            </a:r>
            <a:r>
              <a:rPr lang="en-IN" sz="2400" b="1"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109728" indent="0">
              <a:buNone/>
            </a:pPr>
            <a:endParaRPr lang="en-US" dirty="0"/>
          </a:p>
        </p:txBody>
      </p:sp>
      <p:pic>
        <p:nvPicPr>
          <p:cNvPr id="4" name="Picture 3" descr="D:\users\Ankita\Desktop\flight screenshots\138.png"/>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95400"/>
            <a:ext cx="7620000" cy="4038600"/>
          </a:xfrm>
          <a:prstGeom prst="rect">
            <a:avLst/>
          </a:prstGeom>
          <a:noFill/>
          <a:ln>
            <a:noFill/>
          </a:ln>
        </p:spPr>
      </p:pic>
      <p:sp>
        <p:nvSpPr>
          <p:cNvPr id="5" name="Rectangle 4"/>
          <p:cNvSpPr/>
          <p:nvPr/>
        </p:nvSpPr>
        <p:spPr>
          <a:xfrm>
            <a:off x="762000" y="5332087"/>
            <a:ext cx="7696200" cy="707886"/>
          </a:xfrm>
          <a:prstGeom prst="rect">
            <a:avLst/>
          </a:prstGeom>
        </p:spPr>
        <p:txBody>
          <a:bodyPr wrap="square">
            <a:spAutoFit/>
          </a:bodyPr>
          <a:lstStyle/>
          <a:p>
            <a:pPr algn="just"/>
            <a:r>
              <a:rPr lang="en-US" sz="2000" dirty="0">
                <a:latin typeface="Times New Roman" pitchFamily="18" charset="0"/>
                <a:cs typeface="Times New Roman" pitchFamily="18" charset="0"/>
              </a:rPr>
              <a:t>Here r2 score is 0.47 for train dataset and 0.47 for test dataset and cross validation score is 79 in </a:t>
            </a:r>
            <a:r>
              <a:rPr lang="en-US" sz="2000" dirty="0" err="1">
                <a:latin typeface="Times New Roman" pitchFamily="18" charset="0"/>
                <a:cs typeface="Times New Roman" pitchFamily="18" charset="0"/>
              </a:rPr>
              <a:t>AdaBoostRegressor</a:t>
            </a:r>
            <a:r>
              <a:rPr lang="en-US" sz="2000" dirty="0">
                <a:latin typeface="Times New Roman" pitchFamily="18" charset="0"/>
                <a:cs typeface="Times New Roman" pitchFamily="18" charset="0"/>
              </a:rPr>
              <a:t> algorithm.</a:t>
            </a:r>
          </a:p>
        </p:txBody>
      </p:sp>
    </p:spTree>
    <p:extLst>
      <p:ext uri="{BB962C8B-B14F-4D97-AF65-F5344CB8AC3E}">
        <p14:creationId xmlns:p14="http://schemas.microsoft.com/office/powerpoint/2010/main" val="18324206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09600"/>
            <a:ext cx="8229600" cy="5397691"/>
          </a:xfrm>
        </p:spPr>
        <p:txBody>
          <a:bodyPr/>
          <a:lstStyle/>
          <a:p>
            <a:pPr marL="109728" indent="0">
              <a:buNone/>
            </a:pPr>
            <a:r>
              <a:rPr lang="en-IN" sz="2400" b="1" dirty="0">
                <a:latin typeface="Times New Roman" pitchFamily="18" charset="0"/>
                <a:cs typeface="Times New Roman" pitchFamily="18" charset="0"/>
              </a:rPr>
              <a:t>KNN </a:t>
            </a:r>
            <a:r>
              <a:rPr lang="en-IN" sz="2400" b="1" dirty="0" err="1">
                <a:latin typeface="Times New Roman" pitchFamily="18" charset="0"/>
                <a:cs typeface="Times New Roman" pitchFamily="18" charset="0"/>
              </a:rPr>
              <a:t>Regressor</a:t>
            </a:r>
            <a:r>
              <a:rPr lang="en-IN" sz="2400" b="1"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109728" indent="0">
              <a:buNone/>
            </a:pPr>
            <a:endParaRPr lang="en-US" dirty="0"/>
          </a:p>
        </p:txBody>
      </p:sp>
      <p:pic>
        <p:nvPicPr>
          <p:cNvPr id="4" name="Picture 3" descr="D:\users\Ankita\Desktop\flight screenshots\139.png"/>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95400"/>
            <a:ext cx="7086600" cy="3352800"/>
          </a:xfrm>
          <a:prstGeom prst="rect">
            <a:avLst/>
          </a:prstGeom>
          <a:noFill/>
          <a:ln>
            <a:noFill/>
          </a:ln>
        </p:spPr>
      </p:pic>
      <p:sp>
        <p:nvSpPr>
          <p:cNvPr id="5" name="Rectangle 4"/>
          <p:cNvSpPr/>
          <p:nvPr/>
        </p:nvSpPr>
        <p:spPr>
          <a:xfrm>
            <a:off x="762000" y="4953000"/>
            <a:ext cx="7467600" cy="707886"/>
          </a:xfrm>
          <a:prstGeom prst="rect">
            <a:avLst/>
          </a:prstGeom>
        </p:spPr>
        <p:txBody>
          <a:bodyPr wrap="square">
            <a:spAutoFit/>
          </a:bodyPr>
          <a:lstStyle/>
          <a:p>
            <a:pPr algn="just"/>
            <a:r>
              <a:rPr lang="en-US" sz="2000" dirty="0">
                <a:latin typeface="Times New Roman" pitchFamily="18" charset="0"/>
                <a:cs typeface="Times New Roman" pitchFamily="18" charset="0"/>
              </a:rPr>
              <a:t>Here r2 score is 0.75 for train dataset and 0.84 for test dataset and cross validation score is 79 in KNN </a:t>
            </a:r>
            <a:r>
              <a:rPr lang="en-US" sz="2000" dirty="0" err="1">
                <a:latin typeface="Times New Roman" pitchFamily="18" charset="0"/>
                <a:cs typeface="Times New Roman" pitchFamily="18" charset="0"/>
              </a:rPr>
              <a:t>Regressor</a:t>
            </a:r>
            <a:r>
              <a:rPr lang="en-US" sz="2000" dirty="0">
                <a:latin typeface="Times New Roman" pitchFamily="18" charset="0"/>
                <a:cs typeface="Times New Roman" pitchFamily="18" charset="0"/>
              </a:rPr>
              <a:t> algorithm.</a:t>
            </a:r>
          </a:p>
        </p:txBody>
      </p:sp>
    </p:spTree>
    <p:extLst>
      <p:ext uri="{BB962C8B-B14F-4D97-AF65-F5344CB8AC3E}">
        <p14:creationId xmlns:p14="http://schemas.microsoft.com/office/powerpoint/2010/main" val="4272418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6019800"/>
          </a:xfrm>
        </p:spPr>
        <p:txBody>
          <a:bodyPr/>
          <a:lstStyle/>
          <a:p>
            <a:pPr marL="109728" indent="0">
              <a:buNone/>
            </a:pPr>
            <a:r>
              <a:rPr lang="en-IN" sz="2400" b="1" dirty="0" err="1">
                <a:latin typeface="Times New Roman" pitchFamily="18" charset="0"/>
                <a:cs typeface="Times New Roman" pitchFamily="18" charset="0"/>
              </a:rPr>
              <a:t>GradientBoostingRegressor</a:t>
            </a:r>
            <a:r>
              <a:rPr lang="en-IN" b="1" dirty="0"/>
              <a:t>:</a:t>
            </a:r>
            <a:endParaRPr lang="en-US" dirty="0"/>
          </a:p>
          <a:p>
            <a:pPr marL="109728" indent="0">
              <a:buNone/>
            </a:pPr>
            <a:endParaRPr lang="en-US" dirty="0"/>
          </a:p>
        </p:txBody>
      </p:sp>
      <p:pic>
        <p:nvPicPr>
          <p:cNvPr id="4" name="Picture 3" descr="D:\users\Ankita\Desktop\flight screenshots\140.png"/>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43000"/>
            <a:ext cx="7315200" cy="4038600"/>
          </a:xfrm>
          <a:prstGeom prst="rect">
            <a:avLst/>
          </a:prstGeom>
          <a:noFill/>
          <a:ln>
            <a:noFill/>
          </a:ln>
        </p:spPr>
      </p:pic>
      <p:sp>
        <p:nvSpPr>
          <p:cNvPr id="5" name="Rectangle 4"/>
          <p:cNvSpPr/>
          <p:nvPr/>
        </p:nvSpPr>
        <p:spPr>
          <a:xfrm>
            <a:off x="838200" y="5334000"/>
            <a:ext cx="7696200" cy="707886"/>
          </a:xfrm>
          <a:prstGeom prst="rect">
            <a:avLst/>
          </a:prstGeom>
        </p:spPr>
        <p:txBody>
          <a:bodyPr wrap="square">
            <a:spAutoFit/>
          </a:bodyPr>
          <a:lstStyle/>
          <a:p>
            <a:r>
              <a:rPr lang="en-US" sz="2000" dirty="0">
                <a:latin typeface="Times New Roman" pitchFamily="18" charset="0"/>
                <a:cs typeface="Times New Roman" pitchFamily="18" charset="0"/>
              </a:rPr>
              <a:t>Here r2 score is 0.83 for train dataset and 0.83 for test dataset and cross validation score is 79 in </a:t>
            </a:r>
            <a:r>
              <a:rPr lang="en-US" sz="2000" dirty="0" err="1">
                <a:latin typeface="Times New Roman" pitchFamily="18" charset="0"/>
                <a:cs typeface="Times New Roman" pitchFamily="18" charset="0"/>
              </a:rPr>
              <a:t>GradientBoostRegressor</a:t>
            </a:r>
            <a:r>
              <a:rPr lang="en-US" sz="2000" dirty="0">
                <a:latin typeface="Times New Roman" pitchFamily="18" charset="0"/>
                <a:cs typeface="Times New Roman" pitchFamily="18" charset="0"/>
              </a:rPr>
              <a:t> algorithm</a:t>
            </a:r>
          </a:p>
        </p:txBody>
      </p:sp>
    </p:spTree>
    <p:extLst>
      <p:ext uri="{BB962C8B-B14F-4D97-AF65-F5344CB8AC3E}">
        <p14:creationId xmlns:p14="http://schemas.microsoft.com/office/powerpoint/2010/main" val="409188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2400" dirty="0">
                <a:solidFill>
                  <a:schemeClr val="tx1"/>
                </a:solidFill>
                <a:latin typeface="Arial" pitchFamily="34" charset="0"/>
                <a:cs typeface="Arial" pitchFamily="34" charset="0"/>
              </a:rPr>
              <a:t>Here we check the </a:t>
            </a:r>
            <a:r>
              <a:rPr lang="en-US" sz="2400" dirty="0" err="1">
                <a:solidFill>
                  <a:schemeClr val="tx1"/>
                </a:solidFill>
                <a:latin typeface="Arial" pitchFamily="34" charset="0"/>
                <a:cs typeface="Arial" pitchFamily="34" charset="0"/>
              </a:rPr>
              <a:t>datatypes</a:t>
            </a:r>
            <a:r>
              <a:rPr lang="en-US" sz="2400" dirty="0">
                <a:solidFill>
                  <a:schemeClr val="tx1"/>
                </a:solidFill>
                <a:latin typeface="Arial" pitchFamily="34" charset="0"/>
                <a:cs typeface="Arial" pitchFamily="34" charset="0"/>
              </a:rPr>
              <a:t> of all the columns in dataset </a:t>
            </a:r>
            <a:r>
              <a:rPr lang="en-US" sz="2400" dirty="0" smtClean="0">
                <a:solidFill>
                  <a:schemeClr val="tx1"/>
                </a:solidFill>
                <a:latin typeface="Arial" pitchFamily="34" charset="0"/>
                <a:cs typeface="Arial" pitchFamily="34" charset="0"/>
              </a:rPr>
              <a:t>:</a:t>
            </a:r>
            <a:r>
              <a:rPr lang="en-US" sz="2400" dirty="0">
                <a:solidFill>
                  <a:schemeClr val="tx1"/>
                </a:solidFill>
                <a:latin typeface="Arial" pitchFamily="34" charset="0"/>
                <a:cs typeface="Arial" pitchFamily="34" charset="0"/>
              </a:rPr>
              <a:t/>
            </a:r>
            <a:br>
              <a:rPr lang="en-US" sz="2400" dirty="0">
                <a:solidFill>
                  <a:schemeClr val="tx1"/>
                </a:solidFill>
                <a:latin typeface="Arial" pitchFamily="34" charset="0"/>
                <a:cs typeface="Arial" pitchFamily="34" charset="0"/>
              </a:rPr>
            </a:br>
            <a:endParaRPr lang="en-US" sz="2400" dirty="0">
              <a:solidFill>
                <a:schemeClr val="tx1"/>
              </a:solidFill>
            </a:endParaRPr>
          </a:p>
        </p:txBody>
      </p:sp>
      <p:pic>
        <p:nvPicPr>
          <p:cNvPr id="4" name="Content Placeholder 3" descr="D:\users\Ankita\Desktop\flight screenshots\10.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524000"/>
            <a:ext cx="3657600" cy="3505200"/>
          </a:xfrm>
          <a:prstGeom prst="rect">
            <a:avLst/>
          </a:prstGeom>
          <a:noFill/>
          <a:ln>
            <a:noFill/>
          </a:ln>
        </p:spPr>
      </p:pic>
      <p:pic>
        <p:nvPicPr>
          <p:cNvPr id="5" name="Picture 4" descr="D:\users\Ankita\Desktop\flight screenshots\11.png"/>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524000"/>
            <a:ext cx="3276600" cy="3276600"/>
          </a:xfrm>
          <a:prstGeom prst="rect">
            <a:avLst/>
          </a:prstGeom>
          <a:noFill/>
          <a:ln>
            <a:noFill/>
          </a:ln>
        </p:spPr>
      </p:pic>
      <p:sp>
        <p:nvSpPr>
          <p:cNvPr id="6" name="Rectangle 5"/>
          <p:cNvSpPr/>
          <p:nvPr/>
        </p:nvSpPr>
        <p:spPr>
          <a:xfrm>
            <a:off x="762000" y="5181600"/>
            <a:ext cx="7772400" cy="707886"/>
          </a:xfrm>
          <a:prstGeom prst="rect">
            <a:avLst/>
          </a:prstGeom>
        </p:spPr>
        <p:txBody>
          <a:bodyPr wrap="square">
            <a:spAutoFit/>
          </a:bodyPr>
          <a:lstStyle/>
          <a:p>
            <a:pPr algn="just"/>
            <a:r>
              <a:rPr lang="en-IN" sz="2000" dirty="0">
                <a:latin typeface="Times New Roman" pitchFamily="18" charset="0"/>
                <a:cs typeface="Times New Roman" pitchFamily="18" charset="0"/>
              </a:rPr>
              <a:t>In above code </a:t>
            </a:r>
            <a:r>
              <a:rPr lang="en-IN" sz="2000" dirty="0" err="1">
                <a:latin typeface="Times New Roman" pitchFamily="18" charset="0"/>
                <a:cs typeface="Times New Roman" pitchFamily="18" charset="0"/>
              </a:rPr>
              <a:t>df.dtypes</a:t>
            </a:r>
            <a:r>
              <a:rPr lang="en-IN" sz="2000" dirty="0">
                <a:latin typeface="Times New Roman" pitchFamily="18" charset="0"/>
                <a:cs typeface="Times New Roman" pitchFamily="18" charset="0"/>
              </a:rPr>
              <a:t> is used to check the data types of all the column In above train and test dataset.</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1164816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28600"/>
            <a:ext cx="8229600" cy="5778691"/>
          </a:xfrm>
        </p:spPr>
        <p:txBody>
          <a:bodyPr/>
          <a:lstStyle/>
          <a:p>
            <a:pPr marL="109728" indent="0">
              <a:buNone/>
            </a:pPr>
            <a:r>
              <a:rPr lang="en-IN" sz="2400" b="1" dirty="0" err="1">
                <a:latin typeface="Arial" pitchFamily="34" charset="0"/>
                <a:cs typeface="Arial" pitchFamily="34" charset="0"/>
              </a:rPr>
              <a:t>GridSearchCv</a:t>
            </a:r>
            <a:r>
              <a:rPr lang="en-IN" sz="2400" dirty="0">
                <a:latin typeface="Arial" pitchFamily="34" charset="0"/>
                <a:cs typeface="Arial" pitchFamily="34" charset="0"/>
              </a:rPr>
              <a:t>:</a:t>
            </a:r>
            <a:endParaRPr lang="en-US" sz="2400" dirty="0">
              <a:latin typeface="Arial" pitchFamily="34" charset="0"/>
              <a:cs typeface="Arial" pitchFamily="34" charset="0"/>
            </a:endParaRPr>
          </a:p>
          <a:p>
            <a:endParaRPr lang="en-US" dirty="0"/>
          </a:p>
        </p:txBody>
      </p:sp>
      <p:pic>
        <p:nvPicPr>
          <p:cNvPr id="4" name="Picture 3" descr="D:\users\Ankita\Desktop\flight screenshots\141.png"/>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95400"/>
            <a:ext cx="6858000" cy="2514600"/>
          </a:xfrm>
          <a:prstGeom prst="rect">
            <a:avLst/>
          </a:prstGeom>
          <a:noFill/>
          <a:ln>
            <a:noFill/>
          </a:ln>
        </p:spPr>
      </p:pic>
      <p:sp>
        <p:nvSpPr>
          <p:cNvPr id="5" name="Rectangle 4"/>
          <p:cNvSpPr/>
          <p:nvPr/>
        </p:nvSpPr>
        <p:spPr>
          <a:xfrm>
            <a:off x="609600" y="3886200"/>
            <a:ext cx="8001000" cy="1938992"/>
          </a:xfrm>
          <a:prstGeom prst="rect">
            <a:avLst/>
          </a:prstGeom>
        </p:spPr>
        <p:txBody>
          <a:bodyPr wrap="square">
            <a:spAutoFit/>
          </a:bodyPr>
          <a:lstStyle/>
          <a:p>
            <a:pPr algn="just"/>
            <a:r>
              <a:rPr lang="en-IN" sz="2000" dirty="0">
                <a:latin typeface="Times New Roman" pitchFamily="18" charset="0"/>
                <a:cs typeface="Times New Roman" pitchFamily="18" charset="0"/>
              </a:rPr>
              <a:t>Here above are the parameter list of </a:t>
            </a:r>
            <a:r>
              <a:rPr lang="en-IN" sz="2000" dirty="0" err="1">
                <a:latin typeface="Times New Roman" pitchFamily="18" charset="0"/>
                <a:cs typeface="Times New Roman" pitchFamily="18" charset="0"/>
              </a:rPr>
              <a:t>RandomForestRegressor</a:t>
            </a:r>
            <a:r>
              <a:rPr lang="en-IN" sz="2000" dirty="0">
                <a:latin typeface="Times New Roman" pitchFamily="18" charset="0"/>
                <a:cs typeface="Times New Roman" pitchFamily="18" charset="0"/>
              </a:rPr>
              <a:t> model.</a:t>
            </a:r>
            <a:endParaRPr lang="en-US"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The above code block we have the following parameters</a:t>
            </a:r>
            <a:br>
              <a:rPr lang="en-IN" sz="2000" dirty="0">
                <a:latin typeface="Times New Roman" pitchFamily="18" charset="0"/>
                <a:cs typeface="Times New Roman" pitchFamily="18" charset="0"/>
              </a:rPr>
            </a:br>
            <a:r>
              <a:rPr lang="en-IN" sz="2000" dirty="0" err="1">
                <a:latin typeface="Times New Roman" pitchFamily="18" charset="0"/>
                <a:cs typeface="Times New Roman" pitchFamily="18" charset="0"/>
              </a:rPr>
              <a:t>max_features</a:t>
            </a:r>
            <a:r>
              <a:rPr lang="en-IN" sz="2000" dirty="0">
                <a:latin typeface="Times New Roman" pitchFamily="18" charset="0"/>
                <a:cs typeface="Times New Roman" pitchFamily="18" charset="0"/>
              </a:rPr>
              <a:t>: In this maximum features there are two values auto and </a:t>
            </a:r>
            <a:r>
              <a:rPr lang="en-IN" sz="2000" dirty="0" err="1">
                <a:latin typeface="Times New Roman" pitchFamily="18" charset="0"/>
                <a:cs typeface="Times New Roman" pitchFamily="18" charset="0"/>
              </a:rPr>
              <a:t>auto,sqrt</a:t>
            </a:r>
            <a:r>
              <a:rPr lang="en-IN" sz="2000" dirty="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criterion is </a:t>
            </a:r>
            <a:r>
              <a:rPr lang="en-IN" sz="2000" dirty="0" err="1">
                <a:latin typeface="Times New Roman" pitchFamily="18" charset="0"/>
                <a:cs typeface="Times New Roman" pitchFamily="18" charset="0"/>
              </a:rPr>
              <a:t>mse</a:t>
            </a:r>
            <a:r>
              <a:rPr lang="en-IN" sz="2000" dirty="0">
                <a:latin typeface="Times New Roman" pitchFamily="18" charset="0"/>
                <a:cs typeface="Times New Roman" pitchFamily="18" charset="0"/>
              </a:rPr>
              <a:t> ,</a:t>
            </a:r>
            <a:r>
              <a:rPr lang="en-IN" sz="2000" dirty="0" err="1">
                <a:latin typeface="Times New Roman" pitchFamily="18" charset="0"/>
                <a:cs typeface="Times New Roman" pitchFamily="18" charset="0"/>
              </a:rPr>
              <a:t>mae</a:t>
            </a:r>
            <a:r>
              <a:rPr lang="en-IN" sz="2000" dirty="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703376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14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838200"/>
            <a:ext cx="7772400" cy="5105400"/>
          </a:xfrm>
          <a:prstGeom prst="rect">
            <a:avLst/>
          </a:prstGeom>
          <a:noFill/>
          <a:ln>
            <a:noFill/>
          </a:ln>
        </p:spPr>
      </p:pic>
    </p:spTree>
    <p:extLst>
      <p:ext uri="{BB962C8B-B14F-4D97-AF65-F5344CB8AC3E}">
        <p14:creationId xmlns:p14="http://schemas.microsoft.com/office/powerpoint/2010/main" val="25142889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143.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685800"/>
            <a:ext cx="7467600" cy="3200400"/>
          </a:xfrm>
          <a:prstGeom prst="rect">
            <a:avLst/>
          </a:prstGeom>
          <a:noFill/>
          <a:ln>
            <a:noFill/>
          </a:ln>
        </p:spPr>
      </p:pic>
      <p:sp>
        <p:nvSpPr>
          <p:cNvPr id="5" name="Rectangle 4"/>
          <p:cNvSpPr/>
          <p:nvPr/>
        </p:nvSpPr>
        <p:spPr>
          <a:xfrm>
            <a:off x="762000" y="3962400"/>
            <a:ext cx="8001000" cy="1323439"/>
          </a:xfrm>
          <a:prstGeom prst="rect">
            <a:avLst/>
          </a:prstGeom>
        </p:spPr>
        <p:txBody>
          <a:bodyPr wrap="square">
            <a:spAutoFit/>
          </a:bodyPr>
          <a:lstStyle/>
          <a:p>
            <a:pPr algn="just"/>
            <a:r>
              <a:rPr lang="en-IN" sz="2000" dirty="0">
                <a:latin typeface="Times New Roman" pitchFamily="18" charset="0"/>
                <a:cs typeface="Times New Roman" pitchFamily="18" charset="0"/>
              </a:rPr>
              <a:t>Here after use different parameter list the best parameter list is select. Above are the best parameter list </a:t>
            </a:r>
            <a:r>
              <a:rPr lang="en-IN" sz="2000" dirty="0" err="1">
                <a:latin typeface="Times New Roman" pitchFamily="18" charset="0"/>
                <a:cs typeface="Times New Roman" pitchFamily="18" charset="0"/>
              </a:rPr>
              <a:t>RandomForestRegressor</a:t>
            </a:r>
            <a:r>
              <a:rPr lang="en-IN" sz="2000" dirty="0">
                <a:latin typeface="Times New Roman" pitchFamily="18" charset="0"/>
                <a:cs typeface="Times New Roman" pitchFamily="18" charset="0"/>
              </a:rPr>
              <a:t>. Put this parameters into the model so output is finally best score </a:t>
            </a:r>
            <a:r>
              <a:rPr lang="en-IN" sz="2000" dirty="0" err="1">
                <a:latin typeface="Times New Roman" pitchFamily="18" charset="0"/>
                <a:cs typeface="Times New Roman" pitchFamily="18" charset="0"/>
              </a:rPr>
              <a:t>os</a:t>
            </a:r>
            <a:r>
              <a:rPr lang="en-IN" sz="2000" dirty="0">
                <a:latin typeface="Times New Roman" pitchFamily="18" charset="0"/>
                <a:cs typeface="Times New Roman" pitchFamily="18" charset="0"/>
              </a:rPr>
              <a:t> </a:t>
            </a:r>
            <a:r>
              <a:rPr lang="en-IN" sz="2000" dirty="0" err="1">
                <a:latin typeface="Times New Roman" pitchFamily="18" charset="0"/>
                <a:cs typeface="Times New Roman" pitchFamily="18" charset="0"/>
              </a:rPr>
              <a:t>RandomForestRegressor</a:t>
            </a:r>
            <a:r>
              <a:rPr lang="en-IN" sz="2000" dirty="0">
                <a:latin typeface="Times New Roman" pitchFamily="18" charset="0"/>
                <a:cs typeface="Times New Roman" pitchFamily="18" charset="0"/>
              </a:rPr>
              <a:t> is 87 so it is the best score</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13058548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144.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685800"/>
            <a:ext cx="6255071" cy="2635385"/>
          </a:xfrm>
          <a:prstGeom prst="rect">
            <a:avLst/>
          </a:prstGeom>
          <a:noFill/>
          <a:ln>
            <a:noFill/>
          </a:ln>
        </p:spPr>
      </p:pic>
      <p:pic>
        <p:nvPicPr>
          <p:cNvPr id="5" name="Picture 4" descr="D:\users\Ankita\Desktop\flight screenshots\145.png"/>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657600"/>
            <a:ext cx="5731510" cy="1760220"/>
          </a:xfrm>
          <a:prstGeom prst="rect">
            <a:avLst/>
          </a:prstGeom>
          <a:noFill/>
          <a:ln>
            <a:noFill/>
          </a:ln>
        </p:spPr>
      </p:pic>
    </p:spTree>
    <p:extLst>
      <p:ext uri="{BB962C8B-B14F-4D97-AF65-F5344CB8AC3E}">
        <p14:creationId xmlns:p14="http://schemas.microsoft.com/office/powerpoint/2010/main" val="2089007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146.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762000"/>
            <a:ext cx="3162463" cy="3645087"/>
          </a:xfrm>
          <a:prstGeom prst="rect">
            <a:avLst/>
          </a:prstGeom>
          <a:noFill/>
          <a:ln>
            <a:noFill/>
          </a:ln>
        </p:spPr>
      </p:pic>
      <p:sp>
        <p:nvSpPr>
          <p:cNvPr id="5" name="Rectangle 4"/>
          <p:cNvSpPr/>
          <p:nvPr/>
        </p:nvSpPr>
        <p:spPr>
          <a:xfrm>
            <a:off x="762000" y="5105400"/>
            <a:ext cx="7543800" cy="400110"/>
          </a:xfrm>
          <a:prstGeom prst="rect">
            <a:avLst/>
          </a:prstGeom>
        </p:spPr>
        <p:txBody>
          <a:bodyPr wrap="square">
            <a:spAutoFit/>
          </a:bodyPr>
          <a:lstStyle/>
          <a:p>
            <a:r>
              <a:rPr lang="en-IN" sz="2000" dirty="0">
                <a:latin typeface="Times New Roman" pitchFamily="18" charset="0"/>
                <a:cs typeface="Times New Roman" pitchFamily="18" charset="0"/>
              </a:rPr>
              <a:t>Finally Load the model and predict the values.</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7915332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4788091"/>
          </a:xfrm>
        </p:spPr>
        <p:txBody>
          <a:bodyPr/>
          <a:lstStyle/>
          <a:p>
            <a:pPr marL="109728" indent="0" algn="just">
              <a:buNone/>
            </a:pPr>
            <a:r>
              <a:rPr lang="en-IN" sz="2000" dirty="0">
                <a:latin typeface="Times New Roman" pitchFamily="18" charset="0"/>
                <a:cs typeface="Times New Roman" pitchFamily="18" charset="0"/>
              </a:rPr>
              <a:t>A proper implementation of this project can result in saving money of inexperienced people by providing them the information related to trends that flight prices follow and also give them a predicted value of the price which they use to decide whether to book ticket now or later. In conclusion this type of service can be implemented with good accuracy of prediction. As the predicted value is not fully accurate there is huge scope for improvement of these kind of service.</a:t>
            </a:r>
            <a:endParaRPr lang="en-US" sz="2000" dirty="0">
              <a:latin typeface="Times New Roman" pitchFamily="18" charset="0"/>
              <a:cs typeface="Times New Roman" pitchFamily="18" charset="0"/>
            </a:endParaRPr>
          </a:p>
          <a:p>
            <a:pPr marL="109728" indent="0">
              <a:buNone/>
            </a:pPr>
            <a:endParaRPr lang="en-US" dirty="0"/>
          </a:p>
        </p:txBody>
      </p:sp>
      <p:sp>
        <p:nvSpPr>
          <p:cNvPr id="3" name="Title 2"/>
          <p:cNvSpPr>
            <a:spLocks noGrp="1"/>
          </p:cNvSpPr>
          <p:nvPr>
            <p:ph type="title"/>
          </p:nvPr>
        </p:nvSpPr>
        <p:spPr>
          <a:xfrm>
            <a:off x="457200" y="274638"/>
            <a:ext cx="8229600" cy="941319"/>
          </a:xfrm>
        </p:spPr>
        <p:txBody>
          <a:bodyPr>
            <a:normAutofit/>
          </a:bodyPr>
          <a:lstStyle/>
          <a:p>
            <a:r>
              <a:rPr lang="en-IN" sz="2400" u="sng" dirty="0" smtClean="0">
                <a:solidFill>
                  <a:schemeClr val="tx1"/>
                </a:solidFill>
                <a:latin typeface="Arial" pitchFamily="34" charset="0"/>
                <a:cs typeface="Arial" pitchFamily="34" charset="0"/>
              </a:rPr>
              <a:t>6.Conclusion</a:t>
            </a:r>
            <a:endParaRPr lang="en-US" sz="2400" dirty="0">
              <a:solidFill>
                <a:schemeClr val="tx1"/>
              </a:solidFill>
            </a:endParaRPr>
          </a:p>
        </p:txBody>
      </p:sp>
    </p:spTree>
    <p:extLst>
      <p:ext uri="{BB962C8B-B14F-4D97-AF65-F5344CB8AC3E}">
        <p14:creationId xmlns:p14="http://schemas.microsoft.com/office/powerpoint/2010/main" val="1842963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715962"/>
          </a:xfrm>
        </p:spPr>
        <p:txBody>
          <a:bodyPr>
            <a:normAutofit fontScale="90000"/>
          </a:bodyPr>
          <a:lstStyle/>
          <a:p>
            <a:r>
              <a:rPr lang="en-US" sz="2700" u="sng" dirty="0" smtClean="0">
                <a:solidFill>
                  <a:schemeClr val="tx1"/>
                </a:solidFill>
                <a:latin typeface="Arial" pitchFamily="34" charset="0"/>
                <a:cs typeface="Arial" pitchFamily="34" charset="0"/>
              </a:rPr>
              <a:t/>
            </a:r>
            <a:br>
              <a:rPr lang="en-US" sz="2700" u="sng" dirty="0" smtClean="0">
                <a:solidFill>
                  <a:schemeClr val="tx1"/>
                </a:solidFill>
                <a:latin typeface="Arial" pitchFamily="34" charset="0"/>
                <a:cs typeface="Arial" pitchFamily="34" charset="0"/>
              </a:rPr>
            </a:br>
            <a:r>
              <a:rPr lang="en-US" sz="2700" u="sng" dirty="0" smtClean="0">
                <a:solidFill>
                  <a:schemeClr val="tx1"/>
                </a:solidFill>
                <a:latin typeface="Arial" pitchFamily="34" charset="0"/>
                <a:cs typeface="Arial" pitchFamily="34" charset="0"/>
              </a:rPr>
              <a:t/>
            </a:r>
            <a:br>
              <a:rPr lang="en-US" sz="2700" u="sng" dirty="0" smtClean="0">
                <a:solidFill>
                  <a:schemeClr val="tx1"/>
                </a:solidFill>
                <a:latin typeface="Arial" pitchFamily="34" charset="0"/>
                <a:cs typeface="Arial" pitchFamily="34" charset="0"/>
              </a:rPr>
            </a:br>
            <a:r>
              <a:rPr lang="en-US" sz="2700" u="sng" dirty="0">
                <a:solidFill>
                  <a:schemeClr val="tx1"/>
                </a:solidFill>
                <a:latin typeface="Arial" pitchFamily="34" charset="0"/>
                <a:cs typeface="Arial" pitchFamily="34" charset="0"/>
              </a:rPr>
              <a:t/>
            </a:r>
            <a:br>
              <a:rPr lang="en-US" sz="2700" u="sng" dirty="0">
                <a:solidFill>
                  <a:schemeClr val="tx1"/>
                </a:solidFill>
                <a:latin typeface="Arial" pitchFamily="34" charset="0"/>
                <a:cs typeface="Arial" pitchFamily="34" charset="0"/>
              </a:rPr>
            </a:br>
            <a:r>
              <a:rPr lang="en-US" sz="2700" dirty="0" smtClean="0">
                <a:solidFill>
                  <a:schemeClr val="tx1"/>
                </a:solidFill>
                <a:latin typeface="Arial" pitchFamily="34" charset="0"/>
                <a:cs typeface="Arial" pitchFamily="34" charset="0"/>
              </a:rPr>
              <a:t>3.</a:t>
            </a:r>
            <a:r>
              <a:rPr lang="en-IN" sz="2800" dirty="0" smtClean="0">
                <a:solidFill>
                  <a:schemeClr val="tx1"/>
                </a:solidFill>
                <a:latin typeface="Arial" pitchFamily="34" charset="0"/>
                <a:cs typeface="Arial" pitchFamily="34" charset="0"/>
              </a:rPr>
              <a:t>Data </a:t>
            </a:r>
            <a:r>
              <a:rPr lang="en-IN" sz="2800" dirty="0" err="1">
                <a:solidFill>
                  <a:schemeClr val="tx1"/>
                </a:solidFill>
                <a:latin typeface="Arial" pitchFamily="34" charset="0"/>
                <a:cs typeface="Arial" pitchFamily="34" charset="0"/>
              </a:rPr>
              <a:t>Preprocessing</a:t>
            </a:r>
            <a:r>
              <a:rPr lang="en-IN" sz="2800" dirty="0">
                <a:solidFill>
                  <a:schemeClr val="tx1"/>
                </a:solidFill>
                <a:latin typeface="Arial" pitchFamily="34" charset="0"/>
                <a:cs typeface="Arial" pitchFamily="34" charset="0"/>
              </a:rPr>
              <a:t>:</a:t>
            </a:r>
            <a:r>
              <a:rPr lang="en-US" sz="2800" dirty="0">
                <a:solidFill>
                  <a:schemeClr val="tx1"/>
                </a:solidFill>
              </a:rPr>
              <a:t/>
            </a:r>
            <a:br>
              <a:rPr lang="en-US" sz="2800" dirty="0">
                <a:solidFill>
                  <a:schemeClr val="tx1"/>
                </a:solidFill>
              </a:rPr>
            </a:br>
            <a:r>
              <a:rPr lang="en-US" sz="5400" u="sng" dirty="0">
                <a:solidFill>
                  <a:schemeClr val="tx1"/>
                </a:solidFill>
                <a:latin typeface="Arial" pitchFamily="34" charset="0"/>
                <a:cs typeface="Arial" pitchFamily="34" charset="0"/>
              </a:rPr>
              <a:t/>
            </a:r>
            <a:br>
              <a:rPr lang="en-US" sz="5400" u="sng" dirty="0">
                <a:solidFill>
                  <a:schemeClr val="tx1"/>
                </a:solidFill>
                <a:latin typeface="Arial" pitchFamily="34" charset="0"/>
                <a:cs typeface="Arial" pitchFamily="34" charset="0"/>
              </a:rPr>
            </a:br>
            <a:endParaRPr lang="en-US" dirty="0">
              <a:solidFill>
                <a:schemeClr val="tx1"/>
              </a:solidFill>
            </a:endParaRPr>
          </a:p>
        </p:txBody>
      </p:sp>
      <p:pic>
        <p:nvPicPr>
          <p:cNvPr id="4" name="Content Placeholder 3" descr="D:\users\Ankita\Desktop\flight screenshots\16.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7245722" cy="3486329"/>
          </a:xfrm>
          <a:prstGeom prst="rect">
            <a:avLst/>
          </a:prstGeom>
          <a:noFill/>
          <a:ln>
            <a:noFill/>
          </a:ln>
        </p:spPr>
      </p:pic>
      <p:sp>
        <p:nvSpPr>
          <p:cNvPr id="5" name="Rectangle 4"/>
          <p:cNvSpPr/>
          <p:nvPr/>
        </p:nvSpPr>
        <p:spPr>
          <a:xfrm>
            <a:off x="609600" y="5029200"/>
            <a:ext cx="7467600" cy="707886"/>
          </a:xfrm>
          <a:prstGeom prst="rect">
            <a:avLst/>
          </a:prstGeom>
        </p:spPr>
        <p:txBody>
          <a:bodyPr wrap="square">
            <a:spAutoFit/>
          </a:bodyPr>
          <a:lstStyle/>
          <a:p>
            <a:pPr algn="just"/>
            <a:r>
              <a:rPr lang="en-IN" sz="2000" dirty="0">
                <a:latin typeface="Times New Roman" pitchFamily="18" charset="0"/>
                <a:cs typeface="Times New Roman" pitchFamily="18" charset="0"/>
              </a:rPr>
              <a:t>Here in above Train dataset </a:t>
            </a:r>
            <a:r>
              <a:rPr lang="en-IN" sz="2000" dirty="0" err="1">
                <a:latin typeface="Times New Roman" pitchFamily="18" charset="0"/>
                <a:cs typeface="Times New Roman" pitchFamily="18" charset="0"/>
              </a:rPr>
              <a:t>Additional_Info</a:t>
            </a:r>
            <a:r>
              <a:rPr lang="en-IN" sz="2000" dirty="0">
                <a:latin typeface="Times New Roman" pitchFamily="18" charset="0"/>
                <a:cs typeface="Times New Roman" pitchFamily="18" charset="0"/>
              </a:rPr>
              <a:t> column replace some values name in this column.</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846612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users\Ankita\Desktop\flight screenshots\18.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914400"/>
            <a:ext cx="6439231" cy="1828800"/>
          </a:xfrm>
          <a:prstGeom prst="rect">
            <a:avLst/>
          </a:prstGeom>
          <a:noFill/>
          <a:ln>
            <a:noFill/>
          </a:ln>
        </p:spPr>
      </p:pic>
      <p:sp>
        <p:nvSpPr>
          <p:cNvPr id="5" name="Rectangle 4"/>
          <p:cNvSpPr/>
          <p:nvPr/>
        </p:nvSpPr>
        <p:spPr>
          <a:xfrm>
            <a:off x="762000" y="2967335"/>
            <a:ext cx="7696200" cy="707886"/>
          </a:xfrm>
          <a:prstGeom prst="rect">
            <a:avLst/>
          </a:prstGeom>
        </p:spPr>
        <p:txBody>
          <a:bodyPr wrap="square">
            <a:spAutoFit/>
          </a:bodyPr>
          <a:lstStyle/>
          <a:p>
            <a:pPr algn="just"/>
            <a:r>
              <a:rPr lang="en-IN" sz="2000" dirty="0">
                <a:latin typeface="Times New Roman" pitchFamily="18" charset="0"/>
                <a:cs typeface="Times New Roman" pitchFamily="18" charset="0"/>
              </a:rPr>
              <a:t>Here in above Train dataset </a:t>
            </a:r>
            <a:r>
              <a:rPr lang="en-IN" sz="2000" dirty="0" err="1">
                <a:latin typeface="Times New Roman" pitchFamily="18" charset="0"/>
                <a:cs typeface="Times New Roman" pitchFamily="18" charset="0"/>
              </a:rPr>
              <a:t>Arrival_Time</a:t>
            </a:r>
            <a:r>
              <a:rPr lang="en-IN" sz="2000" dirty="0">
                <a:latin typeface="Times New Roman" pitchFamily="18" charset="0"/>
                <a:cs typeface="Times New Roman" pitchFamily="18" charset="0"/>
              </a:rPr>
              <a:t> column in this convert this column into hour and minute.</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9927366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124</TotalTime>
  <Words>1573</Words>
  <Application>Microsoft Office PowerPoint</Application>
  <PresentationFormat>On-screen Show (4:3)</PresentationFormat>
  <Paragraphs>143</Paragraphs>
  <Slides>75</Slides>
  <Notes>3</Notes>
  <HiddenSlides>0</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Concourse</vt:lpstr>
      <vt:lpstr>FLIGHT PRICE PREDICTION  </vt:lpstr>
      <vt:lpstr>1. Problem Definition:</vt:lpstr>
      <vt:lpstr>Dataset:</vt:lpstr>
      <vt:lpstr>PowerPoint Presentation</vt:lpstr>
      <vt:lpstr>  2. Data Analysis:  </vt:lpstr>
      <vt:lpstr>Check the null values present in dataset or not: </vt:lpstr>
      <vt:lpstr>Here we check the datatypes of all the columns in dataset : </vt:lpstr>
      <vt:lpstr>   3.Data Preprocessing:  </vt:lpstr>
      <vt:lpstr>PowerPoint Presentation</vt:lpstr>
      <vt:lpstr>PowerPoint Presentation</vt:lpstr>
      <vt:lpstr>PowerPoint Presentation</vt:lpstr>
      <vt:lpstr>PowerPoint Presentation</vt:lpstr>
      <vt:lpstr> Data Preprocessing on Test 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PRICE PREDICTION  </dc:title>
  <dc:creator>Ankita</dc:creator>
  <cp:lastModifiedBy>Ankita</cp:lastModifiedBy>
  <cp:revision>36</cp:revision>
  <dcterms:created xsi:type="dcterms:W3CDTF">2021-11-28T11:36:29Z</dcterms:created>
  <dcterms:modified xsi:type="dcterms:W3CDTF">2021-11-28T13:40:35Z</dcterms:modified>
</cp:coreProperties>
</file>